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44"/>
  </p:notesMasterIdLst>
  <p:sldIdLst>
    <p:sldId id="256" r:id="rId3"/>
    <p:sldId id="268" r:id="rId4"/>
    <p:sldId id="300" r:id="rId5"/>
    <p:sldId id="312" r:id="rId6"/>
    <p:sldId id="313" r:id="rId7"/>
    <p:sldId id="466" r:id="rId8"/>
    <p:sldId id="299" r:id="rId9"/>
    <p:sldId id="336" r:id="rId10"/>
    <p:sldId id="337" r:id="rId11"/>
    <p:sldId id="338" r:id="rId12"/>
    <p:sldId id="271" r:id="rId13"/>
    <p:sldId id="511" r:id="rId14"/>
    <p:sldId id="459" r:id="rId15"/>
    <p:sldId id="512" r:id="rId16"/>
    <p:sldId id="275" r:id="rId17"/>
    <p:sldId id="464" r:id="rId18"/>
    <p:sldId id="458" r:id="rId19"/>
    <p:sldId id="513" r:id="rId20"/>
    <p:sldId id="278" r:id="rId21"/>
    <p:sldId id="304" r:id="rId22"/>
    <p:sldId id="297" r:id="rId23"/>
    <p:sldId id="507" r:id="rId24"/>
    <p:sldId id="508" r:id="rId25"/>
    <p:sldId id="509" r:id="rId26"/>
    <p:sldId id="510" r:id="rId27"/>
    <p:sldId id="272" r:id="rId28"/>
    <p:sldId id="273" r:id="rId29"/>
    <p:sldId id="274" r:id="rId30"/>
    <p:sldId id="390" r:id="rId31"/>
    <p:sldId id="408" r:id="rId32"/>
    <p:sldId id="391" r:id="rId33"/>
    <p:sldId id="393" r:id="rId34"/>
    <p:sldId id="384" r:id="rId35"/>
    <p:sldId id="362" r:id="rId36"/>
    <p:sldId id="365" r:id="rId37"/>
    <p:sldId id="444" r:id="rId38"/>
    <p:sldId id="448" r:id="rId39"/>
    <p:sldId id="465" r:id="rId40"/>
    <p:sldId id="467" r:id="rId41"/>
    <p:sldId id="506" r:id="rId42"/>
    <p:sldId id="277" r:id="rId4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28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2A7EC1-2171-4FCE-B3F0-BBB4DCC1FC27}" type="doc">
      <dgm:prSet loTypeId="urn:microsoft.com/office/officeart/2005/8/layout/process3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de-DE"/>
        </a:p>
      </dgm:t>
    </dgm:pt>
    <dgm:pt modelId="{A237F392-F3DD-4BE8-9D44-BDF87C31AE1B}">
      <dgm:prSet phldrT="[Text]" phldr="0"/>
      <dgm:spPr/>
      <dgm:t>
        <a:bodyPr/>
        <a:lstStyle/>
        <a:p>
          <a:r>
            <a:rPr lang="de-DE" dirty="0"/>
            <a:t>Motivation für gesünderes Leben </a:t>
          </a:r>
        </a:p>
      </dgm:t>
    </dgm:pt>
    <dgm:pt modelId="{79DA2F34-C589-43C3-BBCA-3D0A2BD4C9C2}" type="parTrans" cxnId="{A16B125E-FA19-4910-81EA-D4F32E2DF276}">
      <dgm:prSet/>
      <dgm:spPr/>
      <dgm:t>
        <a:bodyPr/>
        <a:lstStyle/>
        <a:p>
          <a:endParaRPr lang="de-DE"/>
        </a:p>
      </dgm:t>
    </dgm:pt>
    <dgm:pt modelId="{F3DBAE2A-24C3-4B30-BA86-6613C8DAC70A}" type="sibTrans" cxnId="{A16B125E-FA19-4910-81EA-D4F32E2DF276}">
      <dgm:prSet/>
      <dgm:spPr/>
      <dgm:t>
        <a:bodyPr/>
        <a:lstStyle/>
        <a:p>
          <a:endParaRPr lang="de-DE"/>
        </a:p>
      </dgm:t>
    </dgm:pt>
    <dgm:pt modelId="{AF601770-CF86-40BA-B155-A640DFA5BD0C}">
      <dgm:prSet phldrT="[Text]" phldr="0" custT="1"/>
      <dgm:spPr/>
      <dgm:t>
        <a:bodyPr/>
        <a:lstStyle/>
        <a:p>
          <a:r>
            <a:rPr lang="de-DE" sz="1600" dirty="0"/>
            <a:t>Ziele definieren</a:t>
          </a:r>
        </a:p>
      </dgm:t>
    </dgm:pt>
    <dgm:pt modelId="{650DDDEA-71B9-4CDA-B155-DE4FA70964D8}" type="parTrans" cxnId="{BBF34F64-FC76-494C-9F60-FB4C8F561767}">
      <dgm:prSet/>
      <dgm:spPr/>
      <dgm:t>
        <a:bodyPr/>
        <a:lstStyle/>
        <a:p>
          <a:endParaRPr lang="de-DE"/>
        </a:p>
      </dgm:t>
    </dgm:pt>
    <dgm:pt modelId="{31EFF806-CF4B-4FC2-9A12-D6FBF8C5F35C}" type="sibTrans" cxnId="{BBF34F64-FC76-494C-9F60-FB4C8F561767}">
      <dgm:prSet/>
      <dgm:spPr/>
      <dgm:t>
        <a:bodyPr/>
        <a:lstStyle/>
        <a:p>
          <a:endParaRPr lang="de-DE"/>
        </a:p>
      </dgm:t>
    </dgm:pt>
    <dgm:pt modelId="{45A5A86B-2E43-47DC-B216-03335900F638}">
      <dgm:prSet phldrT="[Text]" phldr="0"/>
      <dgm:spPr/>
      <dgm:t>
        <a:bodyPr/>
        <a:lstStyle/>
        <a:p>
          <a:r>
            <a:rPr lang="de-DE" dirty="0"/>
            <a:t>Verhaltensweisen verändern</a:t>
          </a:r>
        </a:p>
      </dgm:t>
    </dgm:pt>
    <dgm:pt modelId="{239E7A5A-357B-44BD-AA33-B14E4B6A2CE3}" type="parTrans" cxnId="{DFCFD752-87EC-46D1-8936-875E1D725D6D}">
      <dgm:prSet/>
      <dgm:spPr/>
      <dgm:t>
        <a:bodyPr/>
        <a:lstStyle/>
        <a:p>
          <a:endParaRPr lang="de-DE"/>
        </a:p>
      </dgm:t>
    </dgm:pt>
    <dgm:pt modelId="{960758D8-73ED-4275-AB4D-0CD9839DA0C9}" type="sibTrans" cxnId="{DFCFD752-87EC-46D1-8936-875E1D725D6D}">
      <dgm:prSet/>
      <dgm:spPr/>
      <dgm:t>
        <a:bodyPr/>
        <a:lstStyle/>
        <a:p>
          <a:endParaRPr lang="de-DE"/>
        </a:p>
      </dgm:t>
    </dgm:pt>
    <dgm:pt modelId="{F9CEE343-4BAC-4B4C-B033-EF29C336B52F}">
      <dgm:prSet phldrT="[Text]" phldr="0" custT="1"/>
      <dgm:spPr/>
      <dgm:t>
        <a:bodyPr/>
        <a:lstStyle/>
        <a:p>
          <a:r>
            <a:rPr lang="de-DE" sz="1600" dirty="0"/>
            <a:t>Ungünstige Verhaltensweisen erkennen + ändern</a:t>
          </a:r>
        </a:p>
      </dgm:t>
    </dgm:pt>
    <dgm:pt modelId="{EE59232A-0988-443E-9CD3-A6A1BFEBDB93}" type="parTrans" cxnId="{004F7BCC-CBA6-40F4-8B7C-28B96277F2E6}">
      <dgm:prSet/>
      <dgm:spPr/>
      <dgm:t>
        <a:bodyPr/>
        <a:lstStyle/>
        <a:p>
          <a:endParaRPr lang="de-DE"/>
        </a:p>
      </dgm:t>
    </dgm:pt>
    <dgm:pt modelId="{FC1C687E-7513-4360-8961-734FD5A8FBAC}" type="sibTrans" cxnId="{004F7BCC-CBA6-40F4-8B7C-28B96277F2E6}">
      <dgm:prSet/>
      <dgm:spPr/>
      <dgm:t>
        <a:bodyPr/>
        <a:lstStyle/>
        <a:p>
          <a:endParaRPr lang="de-DE"/>
        </a:p>
      </dgm:t>
    </dgm:pt>
    <dgm:pt modelId="{E732A89F-13C0-4142-A5B6-4F6DC944864B}">
      <dgm:prSet phldrT="[Text]" phldr="0"/>
      <dgm:spPr/>
      <dgm:t>
        <a:bodyPr/>
        <a:lstStyle/>
        <a:p>
          <a:r>
            <a:rPr lang="de-DE" dirty="0"/>
            <a:t>Neue Gewohnheit aufrechterhalten</a:t>
          </a:r>
        </a:p>
      </dgm:t>
    </dgm:pt>
    <dgm:pt modelId="{FFE1AF3E-18EA-4383-9780-D46C76A58195}" type="parTrans" cxnId="{BA71A9A5-AA1A-40BC-9D30-468E68F47993}">
      <dgm:prSet/>
      <dgm:spPr/>
      <dgm:t>
        <a:bodyPr/>
        <a:lstStyle/>
        <a:p>
          <a:endParaRPr lang="de-DE"/>
        </a:p>
      </dgm:t>
    </dgm:pt>
    <dgm:pt modelId="{BD758771-9E22-4C08-9C9A-12276CDF8BA7}" type="sibTrans" cxnId="{BA71A9A5-AA1A-40BC-9D30-468E68F47993}">
      <dgm:prSet/>
      <dgm:spPr/>
      <dgm:t>
        <a:bodyPr/>
        <a:lstStyle/>
        <a:p>
          <a:endParaRPr lang="de-DE"/>
        </a:p>
      </dgm:t>
    </dgm:pt>
    <dgm:pt modelId="{4FEA8BD5-B997-4231-A976-F64B774826AC}">
      <dgm:prSet phldrT="[Text]" phldr="0" custT="1"/>
      <dgm:spPr/>
      <dgm:t>
        <a:bodyPr/>
        <a:lstStyle/>
        <a:p>
          <a:r>
            <a:rPr lang="de-DE" sz="1600" dirty="0"/>
            <a:t>Routinen aufbauen</a:t>
          </a:r>
        </a:p>
      </dgm:t>
    </dgm:pt>
    <dgm:pt modelId="{5EEEA8E5-1A30-4FD0-B055-18CE357E9726}" type="parTrans" cxnId="{13816AFE-8A13-4E8E-BFF9-DA6AEA14FE1F}">
      <dgm:prSet/>
      <dgm:spPr/>
      <dgm:t>
        <a:bodyPr/>
        <a:lstStyle/>
        <a:p>
          <a:endParaRPr lang="de-DE"/>
        </a:p>
      </dgm:t>
    </dgm:pt>
    <dgm:pt modelId="{9E8DE8AB-CB7B-44AE-9D2F-64B3FC6BF88A}" type="sibTrans" cxnId="{13816AFE-8A13-4E8E-BFF9-DA6AEA14FE1F}">
      <dgm:prSet/>
      <dgm:spPr/>
      <dgm:t>
        <a:bodyPr/>
        <a:lstStyle/>
        <a:p>
          <a:endParaRPr lang="de-DE"/>
        </a:p>
      </dgm:t>
    </dgm:pt>
    <dgm:pt modelId="{843FE0C3-09B8-4566-8506-5A332EBC7DD4}">
      <dgm:prSet phldrT="[Text]" phldr="0" custT="1"/>
      <dgm:spPr/>
      <dgm:t>
        <a:bodyPr/>
        <a:lstStyle/>
        <a:p>
          <a:r>
            <a:rPr lang="de-DE" sz="1600" dirty="0"/>
            <a:t>Persönliche Motivation finden</a:t>
          </a:r>
        </a:p>
      </dgm:t>
    </dgm:pt>
    <dgm:pt modelId="{F137D33D-13F2-405E-ADFD-9F4FA45CA373}" type="parTrans" cxnId="{1DB0FF70-C9C8-4919-BA52-C4FA9D1D8F16}">
      <dgm:prSet/>
      <dgm:spPr/>
      <dgm:t>
        <a:bodyPr/>
        <a:lstStyle/>
        <a:p>
          <a:endParaRPr lang="de-DE"/>
        </a:p>
      </dgm:t>
    </dgm:pt>
    <dgm:pt modelId="{941FEED0-AA3A-427A-92CF-0453C594689B}" type="sibTrans" cxnId="{1DB0FF70-C9C8-4919-BA52-C4FA9D1D8F16}">
      <dgm:prSet/>
      <dgm:spPr/>
      <dgm:t>
        <a:bodyPr/>
        <a:lstStyle/>
        <a:p>
          <a:endParaRPr lang="de-DE"/>
        </a:p>
      </dgm:t>
    </dgm:pt>
    <dgm:pt modelId="{E05F8D7C-F2CB-4F76-8B78-5EE93D840747}">
      <dgm:prSet phldrT="[Text]" phldr="0" custT="1"/>
      <dgm:spPr/>
      <dgm:t>
        <a:bodyPr/>
        <a:lstStyle/>
        <a:p>
          <a:r>
            <a:rPr lang="de-DE" sz="1600" dirty="0"/>
            <a:t>Nicht wieder in alte Gewohnheiten zurückfallen</a:t>
          </a:r>
        </a:p>
      </dgm:t>
    </dgm:pt>
    <dgm:pt modelId="{2E67EDAC-772D-4BA2-897F-50286AD5E0E2}" type="parTrans" cxnId="{B49F04B1-34AD-4529-AE06-A5748430A53F}">
      <dgm:prSet/>
      <dgm:spPr/>
      <dgm:t>
        <a:bodyPr/>
        <a:lstStyle/>
        <a:p>
          <a:endParaRPr lang="de-DE"/>
        </a:p>
      </dgm:t>
    </dgm:pt>
    <dgm:pt modelId="{27038CDB-96C3-44CF-98FD-7BCA9CF0CBC2}" type="sibTrans" cxnId="{B49F04B1-34AD-4529-AE06-A5748430A53F}">
      <dgm:prSet/>
      <dgm:spPr/>
      <dgm:t>
        <a:bodyPr/>
        <a:lstStyle/>
        <a:p>
          <a:endParaRPr lang="de-DE"/>
        </a:p>
      </dgm:t>
    </dgm:pt>
    <dgm:pt modelId="{A1DCE6F2-07A3-467D-BAAA-B15EBBF00748}" type="pres">
      <dgm:prSet presAssocID="{222A7EC1-2171-4FCE-B3F0-BBB4DCC1FC27}" presName="linearFlow" presStyleCnt="0">
        <dgm:presLayoutVars>
          <dgm:dir/>
          <dgm:animLvl val="lvl"/>
          <dgm:resizeHandles val="exact"/>
        </dgm:presLayoutVars>
      </dgm:prSet>
      <dgm:spPr/>
    </dgm:pt>
    <dgm:pt modelId="{3925DA49-4ABF-4D5B-A759-E255B3B64D04}" type="pres">
      <dgm:prSet presAssocID="{A237F392-F3DD-4BE8-9D44-BDF87C31AE1B}" presName="composite" presStyleCnt="0"/>
      <dgm:spPr/>
    </dgm:pt>
    <dgm:pt modelId="{D0D289DE-20BF-4268-9086-F7504B1BB2FA}" type="pres">
      <dgm:prSet presAssocID="{A237F392-F3DD-4BE8-9D44-BDF87C31AE1B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1A3652E-311F-4199-BD7B-97522E709AC2}" type="pres">
      <dgm:prSet presAssocID="{A237F392-F3DD-4BE8-9D44-BDF87C31AE1B}" presName="parSh" presStyleLbl="node1" presStyleIdx="0" presStyleCnt="3"/>
      <dgm:spPr/>
    </dgm:pt>
    <dgm:pt modelId="{72AF08A4-D564-4803-9F16-E78DF9B1344F}" type="pres">
      <dgm:prSet presAssocID="{A237F392-F3DD-4BE8-9D44-BDF87C31AE1B}" presName="desTx" presStyleLbl="fgAcc1" presStyleIdx="0" presStyleCnt="3">
        <dgm:presLayoutVars>
          <dgm:bulletEnabled val="1"/>
        </dgm:presLayoutVars>
      </dgm:prSet>
      <dgm:spPr/>
    </dgm:pt>
    <dgm:pt modelId="{401DA2E0-D8A5-4775-ADE3-40455F8569C4}" type="pres">
      <dgm:prSet presAssocID="{F3DBAE2A-24C3-4B30-BA86-6613C8DAC70A}" presName="sibTrans" presStyleLbl="sibTrans2D1" presStyleIdx="0" presStyleCnt="2"/>
      <dgm:spPr/>
    </dgm:pt>
    <dgm:pt modelId="{80D54F13-0521-41F1-BAC1-4E4CDC46FDB5}" type="pres">
      <dgm:prSet presAssocID="{F3DBAE2A-24C3-4B30-BA86-6613C8DAC70A}" presName="connTx" presStyleLbl="sibTrans2D1" presStyleIdx="0" presStyleCnt="2"/>
      <dgm:spPr/>
    </dgm:pt>
    <dgm:pt modelId="{FA5A2ADF-1C0C-4E6D-801F-AC926699DE1D}" type="pres">
      <dgm:prSet presAssocID="{45A5A86B-2E43-47DC-B216-03335900F638}" presName="composite" presStyleCnt="0"/>
      <dgm:spPr/>
    </dgm:pt>
    <dgm:pt modelId="{63E11DAB-08B6-4AEF-B24D-ADFFC33794C8}" type="pres">
      <dgm:prSet presAssocID="{45A5A86B-2E43-47DC-B216-03335900F638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CE08C12-4FB9-4DE3-8834-154728CFBE8E}" type="pres">
      <dgm:prSet presAssocID="{45A5A86B-2E43-47DC-B216-03335900F638}" presName="parSh" presStyleLbl="node1" presStyleIdx="1" presStyleCnt="3"/>
      <dgm:spPr/>
    </dgm:pt>
    <dgm:pt modelId="{F785BCE3-2CC3-4B5C-B26C-8A960B426B1D}" type="pres">
      <dgm:prSet presAssocID="{45A5A86B-2E43-47DC-B216-03335900F638}" presName="desTx" presStyleLbl="fgAcc1" presStyleIdx="1" presStyleCnt="3">
        <dgm:presLayoutVars>
          <dgm:bulletEnabled val="1"/>
        </dgm:presLayoutVars>
      </dgm:prSet>
      <dgm:spPr/>
    </dgm:pt>
    <dgm:pt modelId="{F9E73E48-74A5-433B-9392-5268654E4873}" type="pres">
      <dgm:prSet presAssocID="{960758D8-73ED-4275-AB4D-0CD9839DA0C9}" presName="sibTrans" presStyleLbl="sibTrans2D1" presStyleIdx="1" presStyleCnt="2"/>
      <dgm:spPr/>
    </dgm:pt>
    <dgm:pt modelId="{E05C5DFE-33AB-4DB4-9ED1-C0B443115CA1}" type="pres">
      <dgm:prSet presAssocID="{960758D8-73ED-4275-AB4D-0CD9839DA0C9}" presName="connTx" presStyleLbl="sibTrans2D1" presStyleIdx="1" presStyleCnt="2"/>
      <dgm:spPr/>
    </dgm:pt>
    <dgm:pt modelId="{30CAB013-2DA1-49DC-9476-093DABAF8C5E}" type="pres">
      <dgm:prSet presAssocID="{E732A89F-13C0-4142-A5B6-4F6DC944864B}" presName="composite" presStyleCnt="0"/>
      <dgm:spPr/>
    </dgm:pt>
    <dgm:pt modelId="{FC618446-E329-4178-8461-6CB09DAFF38C}" type="pres">
      <dgm:prSet presAssocID="{E732A89F-13C0-4142-A5B6-4F6DC944864B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58FA665-E9B5-4400-A210-787C27F99550}" type="pres">
      <dgm:prSet presAssocID="{E732A89F-13C0-4142-A5B6-4F6DC944864B}" presName="parSh" presStyleLbl="node1" presStyleIdx="2" presStyleCnt="3"/>
      <dgm:spPr/>
    </dgm:pt>
    <dgm:pt modelId="{05C3D781-6440-4272-BB7F-AE1BFCB5D98A}" type="pres">
      <dgm:prSet presAssocID="{E732A89F-13C0-4142-A5B6-4F6DC944864B}" presName="desTx" presStyleLbl="fgAcc1" presStyleIdx="2" presStyleCnt="3">
        <dgm:presLayoutVars>
          <dgm:bulletEnabled val="1"/>
        </dgm:presLayoutVars>
      </dgm:prSet>
      <dgm:spPr/>
    </dgm:pt>
  </dgm:ptLst>
  <dgm:cxnLst>
    <dgm:cxn modelId="{B9D3BB1C-72F9-4CF1-B409-6C931A866664}" type="presOf" srcId="{A237F392-F3DD-4BE8-9D44-BDF87C31AE1B}" destId="{51A3652E-311F-4199-BD7B-97522E709AC2}" srcOrd="1" destOrd="0" presId="urn:microsoft.com/office/officeart/2005/8/layout/process3"/>
    <dgm:cxn modelId="{77657D1D-D2D9-4DEE-B2A8-B58BC3EF9A14}" type="presOf" srcId="{AF601770-CF86-40BA-B155-A640DFA5BD0C}" destId="{72AF08A4-D564-4803-9F16-E78DF9B1344F}" srcOrd="0" destOrd="0" presId="urn:microsoft.com/office/officeart/2005/8/layout/process3"/>
    <dgm:cxn modelId="{CF6E6E25-9E1E-4878-9FAF-5F183EF15630}" type="presOf" srcId="{E732A89F-13C0-4142-A5B6-4F6DC944864B}" destId="{FC618446-E329-4178-8461-6CB09DAFF38C}" srcOrd="0" destOrd="0" presId="urn:microsoft.com/office/officeart/2005/8/layout/process3"/>
    <dgm:cxn modelId="{43340227-F47D-4104-BB9F-96744C0A0418}" type="presOf" srcId="{E05F8D7C-F2CB-4F76-8B78-5EE93D840747}" destId="{05C3D781-6440-4272-BB7F-AE1BFCB5D98A}" srcOrd="0" destOrd="1" presId="urn:microsoft.com/office/officeart/2005/8/layout/process3"/>
    <dgm:cxn modelId="{A16B125E-FA19-4910-81EA-D4F32E2DF276}" srcId="{222A7EC1-2171-4FCE-B3F0-BBB4DCC1FC27}" destId="{A237F392-F3DD-4BE8-9D44-BDF87C31AE1B}" srcOrd="0" destOrd="0" parTransId="{79DA2F34-C589-43C3-BBCA-3D0A2BD4C9C2}" sibTransId="{F3DBAE2A-24C3-4B30-BA86-6613C8DAC70A}"/>
    <dgm:cxn modelId="{BBF34F64-FC76-494C-9F60-FB4C8F561767}" srcId="{A237F392-F3DD-4BE8-9D44-BDF87C31AE1B}" destId="{AF601770-CF86-40BA-B155-A640DFA5BD0C}" srcOrd="0" destOrd="0" parTransId="{650DDDEA-71B9-4CDA-B155-DE4FA70964D8}" sibTransId="{31EFF806-CF4B-4FC2-9A12-D6FBF8C5F35C}"/>
    <dgm:cxn modelId="{B5020666-DF31-43A9-9C08-31E7392DB683}" type="presOf" srcId="{F9CEE343-4BAC-4B4C-B033-EF29C336B52F}" destId="{F785BCE3-2CC3-4B5C-B26C-8A960B426B1D}" srcOrd="0" destOrd="0" presId="urn:microsoft.com/office/officeart/2005/8/layout/process3"/>
    <dgm:cxn modelId="{E42A406B-B16C-42C6-900F-9F4E9913ACA3}" type="presOf" srcId="{A237F392-F3DD-4BE8-9D44-BDF87C31AE1B}" destId="{D0D289DE-20BF-4268-9086-F7504B1BB2FA}" srcOrd="0" destOrd="0" presId="urn:microsoft.com/office/officeart/2005/8/layout/process3"/>
    <dgm:cxn modelId="{1DB0FF70-C9C8-4919-BA52-C4FA9D1D8F16}" srcId="{A237F392-F3DD-4BE8-9D44-BDF87C31AE1B}" destId="{843FE0C3-09B8-4566-8506-5A332EBC7DD4}" srcOrd="1" destOrd="0" parTransId="{F137D33D-13F2-405E-ADFD-9F4FA45CA373}" sibTransId="{941FEED0-AA3A-427A-92CF-0453C594689B}"/>
    <dgm:cxn modelId="{DFCFD752-87EC-46D1-8936-875E1D725D6D}" srcId="{222A7EC1-2171-4FCE-B3F0-BBB4DCC1FC27}" destId="{45A5A86B-2E43-47DC-B216-03335900F638}" srcOrd="1" destOrd="0" parTransId="{239E7A5A-357B-44BD-AA33-B14E4B6A2CE3}" sibTransId="{960758D8-73ED-4275-AB4D-0CD9839DA0C9}"/>
    <dgm:cxn modelId="{1937E87D-1A2A-43D2-A680-E1A24F1C0EBD}" type="presOf" srcId="{960758D8-73ED-4275-AB4D-0CD9839DA0C9}" destId="{F9E73E48-74A5-433B-9392-5268654E4873}" srcOrd="0" destOrd="0" presId="urn:microsoft.com/office/officeart/2005/8/layout/process3"/>
    <dgm:cxn modelId="{06062988-C055-4CF3-A03F-4A73CF6BE969}" type="presOf" srcId="{E732A89F-13C0-4142-A5B6-4F6DC944864B}" destId="{F58FA665-E9B5-4400-A210-787C27F99550}" srcOrd="1" destOrd="0" presId="urn:microsoft.com/office/officeart/2005/8/layout/process3"/>
    <dgm:cxn modelId="{742F6E8A-540A-429E-8D89-FC25533CFE18}" type="presOf" srcId="{F3DBAE2A-24C3-4B30-BA86-6613C8DAC70A}" destId="{80D54F13-0521-41F1-BAC1-4E4CDC46FDB5}" srcOrd="1" destOrd="0" presId="urn:microsoft.com/office/officeart/2005/8/layout/process3"/>
    <dgm:cxn modelId="{38B885A0-6DF0-4C82-ADA7-1A621B8A500D}" type="presOf" srcId="{843FE0C3-09B8-4566-8506-5A332EBC7DD4}" destId="{72AF08A4-D564-4803-9F16-E78DF9B1344F}" srcOrd="0" destOrd="1" presId="urn:microsoft.com/office/officeart/2005/8/layout/process3"/>
    <dgm:cxn modelId="{BA71A9A5-AA1A-40BC-9D30-468E68F47993}" srcId="{222A7EC1-2171-4FCE-B3F0-BBB4DCC1FC27}" destId="{E732A89F-13C0-4142-A5B6-4F6DC944864B}" srcOrd="2" destOrd="0" parTransId="{FFE1AF3E-18EA-4383-9780-D46C76A58195}" sibTransId="{BD758771-9E22-4C08-9C9A-12276CDF8BA7}"/>
    <dgm:cxn modelId="{B49F04B1-34AD-4529-AE06-A5748430A53F}" srcId="{E732A89F-13C0-4142-A5B6-4F6DC944864B}" destId="{E05F8D7C-F2CB-4F76-8B78-5EE93D840747}" srcOrd="1" destOrd="0" parTransId="{2E67EDAC-772D-4BA2-897F-50286AD5E0E2}" sibTransId="{27038CDB-96C3-44CF-98FD-7BCA9CF0CBC2}"/>
    <dgm:cxn modelId="{741865C3-1C2E-4504-B946-9DE13735FC66}" type="presOf" srcId="{222A7EC1-2171-4FCE-B3F0-BBB4DCC1FC27}" destId="{A1DCE6F2-07A3-467D-BAAA-B15EBBF00748}" srcOrd="0" destOrd="0" presId="urn:microsoft.com/office/officeart/2005/8/layout/process3"/>
    <dgm:cxn modelId="{004F7BCC-CBA6-40F4-8B7C-28B96277F2E6}" srcId="{45A5A86B-2E43-47DC-B216-03335900F638}" destId="{F9CEE343-4BAC-4B4C-B033-EF29C336B52F}" srcOrd="0" destOrd="0" parTransId="{EE59232A-0988-443E-9CD3-A6A1BFEBDB93}" sibTransId="{FC1C687E-7513-4360-8961-734FD5A8FBAC}"/>
    <dgm:cxn modelId="{1D442BDB-DA77-4156-88B4-2FB8F20DA348}" type="presOf" srcId="{4FEA8BD5-B997-4231-A976-F64B774826AC}" destId="{05C3D781-6440-4272-BB7F-AE1BFCB5D98A}" srcOrd="0" destOrd="0" presId="urn:microsoft.com/office/officeart/2005/8/layout/process3"/>
    <dgm:cxn modelId="{E70448DE-BA3C-4BF7-ADA2-03A8EAE51B6A}" type="presOf" srcId="{45A5A86B-2E43-47DC-B216-03335900F638}" destId="{CCE08C12-4FB9-4DE3-8834-154728CFBE8E}" srcOrd="1" destOrd="0" presId="urn:microsoft.com/office/officeart/2005/8/layout/process3"/>
    <dgm:cxn modelId="{E06317E3-3356-454D-A734-86466EA12384}" type="presOf" srcId="{F3DBAE2A-24C3-4B30-BA86-6613C8DAC70A}" destId="{401DA2E0-D8A5-4775-ADE3-40455F8569C4}" srcOrd="0" destOrd="0" presId="urn:microsoft.com/office/officeart/2005/8/layout/process3"/>
    <dgm:cxn modelId="{04AF4CE9-1ED3-41C2-842C-E8333B81067C}" type="presOf" srcId="{45A5A86B-2E43-47DC-B216-03335900F638}" destId="{63E11DAB-08B6-4AEF-B24D-ADFFC33794C8}" srcOrd="0" destOrd="0" presId="urn:microsoft.com/office/officeart/2005/8/layout/process3"/>
    <dgm:cxn modelId="{5163D3EA-73F4-4EAB-9627-D5F302BAA62C}" type="presOf" srcId="{960758D8-73ED-4275-AB4D-0CD9839DA0C9}" destId="{E05C5DFE-33AB-4DB4-9ED1-C0B443115CA1}" srcOrd="1" destOrd="0" presId="urn:microsoft.com/office/officeart/2005/8/layout/process3"/>
    <dgm:cxn modelId="{13816AFE-8A13-4E8E-BFF9-DA6AEA14FE1F}" srcId="{E732A89F-13C0-4142-A5B6-4F6DC944864B}" destId="{4FEA8BD5-B997-4231-A976-F64B774826AC}" srcOrd="0" destOrd="0" parTransId="{5EEEA8E5-1A30-4FD0-B055-18CE357E9726}" sibTransId="{9E8DE8AB-CB7B-44AE-9D2F-64B3FC6BF88A}"/>
    <dgm:cxn modelId="{915779A3-7279-427D-B526-91C2E2D85332}" type="presParOf" srcId="{A1DCE6F2-07A3-467D-BAAA-B15EBBF00748}" destId="{3925DA49-4ABF-4D5B-A759-E255B3B64D04}" srcOrd="0" destOrd="0" presId="urn:microsoft.com/office/officeart/2005/8/layout/process3"/>
    <dgm:cxn modelId="{4A386958-7DB5-4B3D-BDF4-5569FE5C3F5D}" type="presParOf" srcId="{3925DA49-4ABF-4D5B-A759-E255B3B64D04}" destId="{D0D289DE-20BF-4268-9086-F7504B1BB2FA}" srcOrd="0" destOrd="0" presId="urn:microsoft.com/office/officeart/2005/8/layout/process3"/>
    <dgm:cxn modelId="{F9C33611-B35F-46F8-88FB-CA19EA637528}" type="presParOf" srcId="{3925DA49-4ABF-4D5B-A759-E255B3B64D04}" destId="{51A3652E-311F-4199-BD7B-97522E709AC2}" srcOrd="1" destOrd="0" presId="urn:microsoft.com/office/officeart/2005/8/layout/process3"/>
    <dgm:cxn modelId="{6CF86694-FCBB-46D3-B197-379B451A1687}" type="presParOf" srcId="{3925DA49-4ABF-4D5B-A759-E255B3B64D04}" destId="{72AF08A4-D564-4803-9F16-E78DF9B1344F}" srcOrd="2" destOrd="0" presId="urn:microsoft.com/office/officeart/2005/8/layout/process3"/>
    <dgm:cxn modelId="{57E6D226-71EE-4F59-8121-6AED096C3B10}" type="presParOf" srcId="{A1DCE6F2-07A3-467D-BAAA-B15EBBF00748}" destId="{401DA2E0-D8A5-4775-ADE3-40455F8569C4}" srcOrd="1" destOrd="0" presId="urn:microsoft.com/office/officeart/2005/8/layout/process3"/>
    <dgm:cxn modelId="{8DBA5DE4-04FD-4725-B1DB-803B93815A60}" type="presParOf" srcId="{401DA2E0-D8A5-4775-ADE3-40455F8569C4}" destId="{80D54F13-0521-41F1-BAC1-4E4CDC46FDB5}" srcOrd="0" destOrd="0" presId="urn:microsoft.com/office/officeart/2005/8/layout/process3"/>
    <dgm:cxn modelId="{C3481948-572A-41F3-90D0-B1D69C93EEE2}" type="presParOf" srcId="{A1DCE6F2-07A3-467D-BAAA-B15EBBF00748}" destId="{FA5A2ADF-1C0C-4E6D-801F-AC926699DE1D}" srcOrd="2" destOrd="0" presId="urn:microsoft.com/office/officeart/2005/8/layout/process3"/>
    <dgm:cxn modelId="{A13394A6-EF9C-4931-B6A9-B81B7BD47FEC}" type="presParOf" srcId="{FA5A2ADF-1C0C-4E6D-801F-AC926699DE1D}" destId="{63E11DAB-08B6-4AEF-B24D-ADFFC33794C8}" srcOrd="0" destOrd="0" presId="urn:microsoft.com/office/officeart/2005/8/layout/process3"/>
    <dgm:cxn modelId="{198250EE-C108-4EA9-8365-8FD6379EDB59}" type="presParOf" srcId="{FA5A2ADF-1C0C-4E6D-801F-AC926699DE1D}" destId="{CCE08C12-4FB9-4DE3-8834-154728CFBE8E}" srcOrd="1" destOrd="0" presId="urn:microsoft.com/office/officeart/2005/8/layout/process3"/>
    <dgm:cxn modelId="{BF83CE05-5EED-4410-B88C-229939F404B1}" type="presParOf" srcId="{FA5A2ADF-1C0C-4E6D-801F-AC926699DE1D}" destId="{F785BCE3-2CC3-4B5C-B26C-8A960B426B1D}" srcOrd="2" destOrd="0" presId="urn:microsoft.com/office/officeart/2005/8/layout/process3"/>
    <dgm:cxn modelId="{00C31E3A-6DE3-421B-B2D2-E1E6DEFCC6BD}" type="presParOf" srcId="{A1DCE6F2-07A3-467D-BAAA-B15EBBF00748}" destId="{F9E73E48-74A5-433B-9392-5268654E4873}" srcOrd="3" destOrd="0" presId="urn:microsoft.com/office/officeart/2005/8/layout/process3"/>
    <dgm:cxn modelId="{E58DF4C6-A8F9-41A1-8DBE-48197DE62AB8}" type="presParOf" srcId="{F9E73E48-74A5-433B-9392-5268654E4873}" destId="{E05C5DFE-33AB-4DB4-9ED1-C0B443115CA1}" srcOrd="0" destOrd="0" presId="urn:microsoft.com/office/officeart/2005/8/layout/process3"/>
    <dgm:cxn modelId="{A024D555-4AE6-486B-9951-FC919D342DEA}" type="presParOf" srcId="{A1DCE6F2-07A3-467D-BAAA-B15EBBF00748}" destId="{30CAB013-2DA1-49DC-9476-093DABAF8C5E}" srcOrd="4" destOrd="0" presId="urn:microsoft.com/office/officeart/2005/8/layout/process3"/>
    <dgm:cxn modelId="{AFE99501-E9D0-4CF5-8150-841DEF2431C9}" type="presParOf" srcId="{30CAB013-2DA1-49DC-9476-093DABAF8C5E}" destId="{FC618446-E329-4178-8461-6CB09DAFF38C}" srcOrd="0" destOrd="0" presId="urn:microsoft.com/office/officeart/2005/8/layout/process3"/>
    <dgm:cxn modelId="{5CB86F28-BD7E-4346-B63B-77AF10033EA5}" type="presParOf" srcId="{30CAB013-2DA1-49DC-9476-093DABAF8C5E}" destId="{F58FA665-E9B5-4400-A210-787C27F99550}" srcOrd="1" destOrd="0" presId="urn:microsoft.com/office/officeart/2005/8/layout/process3"/>
    <dgm:cxn modelId="{0D707367-A9D2-4D1B-9B94-B6D0675B6891}" type="presParOf" srcId="{30CAB013-2DA1-49DC-9476-093DABAF8C5E}" destId="{05C3D781-6440-4272-BB7F-AE1BFCB5D98A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DC5188-DDB3-4E1B-8382-D42A5482ED1B}" type="doc">
      <dgm:prSet loTypeId="urn:microsoft.com/office/officeart/2005/8/layout/default" loCatId="list" qsTypeId="urn:microsoft.com/office/officeart/2005/8/quickstyle/simple1#2" qsCatId="simple" csTypeId="urn:microsoft.com/office/officeart/2005/8/colors/colorful4#1" csCatId="colorful" phldr="1"/>
      <dgm:spPr/>
      <dgm:t>
        <a:bodyPr/>
        <a:lstStyle/>
        <a:p>
          <a:endParaRPr lang="de-DE"/>
        </a:p>
      </dgm:t>
    </dgm:pt>
    <dgm:pt modelId="{F555C5F5-B4CB-431A-92E1-E4D99E33E986}">
      <dgm:prSet phldrT="[Text]" phldr="0" custT="1"/>
      <dgm:spPr/>
      <dgm:t>
        <a:bodyPr anchor="t"/>
        <a:lstStyle/>
        <a:p>
          <a:pPr algn="ctr"/>
          <a:r>
            <a:rPr lang="de-DE" sz="2400" u="sng" dirty="0"/>
            <a:t>Information</a:t>
          </a:r>
          <a:endParaRPr lang="de-DE" sz="1800" u="sng" dirty="0"/>
        </a:p>
        <a:p>
          <a:pPr algn="l"/>
          <a:r>
            <a:rPr lang="de-DE" sz="1800" dirty="0"/>
            <a:t>- Entstehung von Übergewicht</a:t>
          </a:r>
        </a:p>
        <a:p>
          <a:pPr algn="l"/>
          <a:r>
            <a:rPr lang="de-DE" sz="1800" dirty="0"/>
            <a:t>- Strategien zur Gewichtsreduktion</a:t>
          </a:r>
        </a:p>
        <a:p>
          <a:pPr algn="l"/>
          <a:r>
            <a:rPr lang="de-DE" sz="1800" dirty="0"/>
            <a:t>- Wirksamkeit verschiedener Strategien</a:t>
          </a:r>
        </a:p>
        <a:p>
          <a:pPr algn="l"/>
          <a:r>
            <a:rPr lang="de-DE" sz="1800" dirty="0"/>
            <a:t>- Erfolgsfaktoren der Gewichtsabnahme</a:t>
          </a:r>
        </a:p>
      </dgm:t>
    </dgm:pt>
    <dgm:pt modelId="{BB9BD645-FF63-4A02-A148-DEE4582FC134}" type="parTrans" cxnId="{581E8982-60DE-46CC-8485-BBA1AF0D7E1F}">
      <dgm:prSet/>
      <dgm:spPr/>
      <dgm:t>
        <a:bodyPr/>
        <a:lstStyle/>
        <a:p>
          <a:endParaRPr lang="de-DE" sz="1400"/>
        </a:p>
      </dgm:t>
    </dgm:pt>
    <dgm:pt modelId="{4864764E-D229-4C48-85A0-3A1D7302B162}" type="sibTrans" cxnId="{581E8982-60DE-46CC-8485-BBA1AF0D7E1F}">
      <dgm:prSet/>
      <dgm:spPr/>
      <dgm:t>
        <a:bodyPr/>
        <a:lstStyle/>
        <a:p>
          <a:endParaRPr lang="de-DE" sz="1400"/>
        </a:p>
      </dgm:t>
    </dgm:pt>
    <dgm:pt modelId="{934973CB-6874-4401-8B91-64562147B393}">
      <dgm:prSet phldrT="[Text]" phldr="0" custT="1"/>
      <dgm:spPr/>
      <dgm:t>
        <a:bodyPr rIns="0" anchor="t"/>
        <a:lstStyle/>
        <a:p>
          <a:pPr algn="ctr"/>
          <a:r>
            <a:rPr lang="de-DE" sz="2400" i="0" u="sng" dirty="0"/>
            <a:t>Motivation</a:t>
          </a:r>
        </a:p>
        <a:p>
          <a:pPr algn="l"/>
          <a:r>
            <a:rPr lang="de-DE" sz="1800" i="0" dirty="0"/>
            <a:t>- Gründe langfristig Gewicht abzunehmen</a:t>
          </a:r>
        </a:p>
        <a:p>
          <a:pPr algn="l"/>
          <a:r>
            <a:rPr lang="de-DE" sz="1800" i="0" dirty="0"/>
            <a:t>- Realistische Ziele</a:t>
          </a:r>
        </a:p>
        <a:p>
          <a:pPr algn="l"/>
          <a:r>
            <a:rPr lang="de-DE" sz="1800" i="0" dirty="0"/>
            <a:t>- Erfolge feiern, sich belohnen</a:t>
          </a:r>
        </a:p>
        <a:p>
          <a:pPr algn="l"/>
          <a:r>
            <a:rPr lang="de-DE" sz="1800" i="0" dirty="0"/>
            <a:t>- Am Ball bleiben</a:t>
          </a:r>
        </a:p>
      </dgm:t>
    </dgm:pt>
    <dgm:pt modelId="{A5B9C62A-22EF-4777-B61C-60BA07E7ADD9}" type="parTrans" cxnId="{AF917EFD-28F9-4238-B619-7414E4014E92}">
      <dgm:prSet/>
      <dgm:spPr/>
      <dgm:t>
        <a:bodyPr/>
        <a:lstStyle/>
        <a:p>
          <a:endParaRPr lang="de-DE" sz="1400"/>
        </a:p>
      </dgm:t>
    </dgm:pt>
    <dgm:pt modelId="{35CBB87D-955D-47E0-9E0D-BA8774D3AA55}" type="sibTrans" cxnId="{AF917EFD-28F9-4238-B619-7414E4014E92}">
      <dgm:prSet/>
      <dgm:spPr/>
      <dgm:t>
        <a:bodyPr/>
        <a:lstStyle/>
        <a:p>
          <a:endParaRPr lang="de-DE" sz="1400"/>
        </a:p>
      </dgm:t>
    </dgm:pt>
    <dgm:pt modelId="{E001C900-8328-42D2-B68E-1570143501A8}">
      <dgm:prSet phldrT="[Text]" phldr="0" custT="1"/>
      <dgm:spPr/>
      <dgm:t>
        <a:bodyPr anchor="t"/>
        <a:lstStyle/>
        <a:p>
          <a:pPr algn="ctr"/>
          <a:r>
            <a:rPr lang="de-DE" sz="2400" u="sng" dirty="0"/>
            <a:t>Veränderung</a:t>
          </a:r>
          <a:endParaRPr lang="de-DE" sz="2000" u="sng" dirty="0"/>
        </a:p>
        <a:p>
          <a:pPr algn="l"/>
          <a:r>
            <a:rPr lang="de-DE" sz="1800" dirty="0"/>
            <a:t>- Ernährungs- und Bewegungsgewohnheiten unter die Lupe nehmen</a:t>
          </a:r>
        </a:p>
        <a:p>
          <a:pPr algn="l"/>
          <a:r>
            <a:rPr lang="de-DE" sz="1800" dirty="0"/>
            <a:t>- Gesünderen Lebensstil ausprobieren</a:t>
          </a:r>
        </a:p>
        <a:p>
          <a:pPr algn="l"/>
          <a:r>
            <a:rPr lang="de-DE" sz="1800" dirty="0"/>
            <a:t>- Neue Bewältigungsstrategien für Stress und andere Auslöser für ungesunden Lebensstil finden</a:t>
          </a:r>
        </a:p>
      </dgm:t>
    </dgm:pt>
    <dgm:pt modelId="{CB132F29-8DDF-4ECB-82FA-D740FBD94495}" type="parTrans" cxnId="{33F31FB9-AB22-4174-8B0F-E5893325BDC6}">
      <dgm:prSet/>
      <dgm:spPr/>
      <dgm:t>
        <a:bodyPr/>
        <a:lstStyle/>
        <a:p>
          <a:endParaRPr lang="de-DE" sz="1400"/>
        </a:p>
      </dgm:t>
    </dgm:pt>
    <dgm:pt modelId="{60EE42BE-602B-41DE-88BA-492C154D7E08}" type="sibTrans" cxnId="{33F31FB9-AB22-4174-8B0F-E5893325BDC6}">
      <dgm:prSet/>
      <dgm:spPr/>
      <dgm:t>
        <a:bodyPr/>
        <a:lstStyle/>
        <a:p>
          <a:endParaRPr lang="de-DE" sz="1400"/>
        </a:p>
      </dgm:t>
    </dgm:pt>
    <dgm:pt modelId="{A0CEE6F4-5130-4CB7-82F9-613271559901}">
      <dgm:prSet phldrT="[Text]" phldr="0" custT="1"/>
      <dgm:spPr/>
      <dgm:t>
        <a:bodyPr anchor="t"/>
        <a:lstStyle/>
        <a:p>
          <a:pPr algn="ctr"/>
          <a:r>
            <a:rPr lang="de-DE" sz="2400" u="sng" dirty="0"/>
            <a:t>Erhalt</a:t>
          </a:r>
        </a:p>
        <a:p>
          <a:pPr algn="l"/>
          <a:r>
            <a:rPr lang="de-DE" sz="1800" dirty="0"/>
            <a:t>- Plan machen, um mit zukünftigen Herausforderungen umzugehen</a:t>
          </a:r>
        </a:p>
        <a:p>
          <a:pPr algn="l"/>
          <a:r>
            <a:rPr lang="de-DE" sz="1800" dirty="0"/>
            <a:t>- Positiver Umgang mit „Misserfolgen“</a:t>
          </a:r>
        </a:p>
        <a:p>
          <a:pPr algn="l"/>
          <a:r>
            <a:rPr lang="de-DE" sz="1800" dirty="0"/>
            <a:t>- Neue Routinen beibehalten</a:t>
          </a:r>
        </a:p>
        <a:p>
          <a:pPr algn="l"/>
          <a:r>
            <a:rPr lang="de-DE" sz="1800" dirty="0"/>
            <a:t>- Auf gute Lebensqualität achten</a:t>
          </a:r>
        </a:p>
      </dgm:t>
    </dgm:pt>
    <dgm:pt modelId="{5BC4D229-BF78-4BAE-8BE7-F20EAF1A21D6}" type="parTrans" cxnId="{D19E3166-C235-4732-AC98-A09B7CF43385}">
      <dgm:prSet/>
      <dgm:spPr/>
      <dgm:t>
        <a:bodyPr/>
        <a:lstStyle/>
        <a:p>
          <a:endParaRPr lang="de-DE" sz="1400"/>
        </a:p>
      </dgm:t>
    </dgm:pt>
    <dgm:pt modelId="{4772CB5C-DA80-49DA-BF8B-A00018BE0B87}" type="sibTrans" cxnId="{D19E3166-C235-4732-AC98-A09B7CF43385}">
      <dgm:prSet/>
      <dgm:spPr/>
      <dgm:t>
        <a:bodyPr/>
        <a:lstStyle/>
        <a:p>
          <a:endParaRPr lang="de-DE" sz="1400"/>
        </a:p>
      </dgm:t>
    </dgm:pt>
    <dgm:pt modelId="{BDD51109-7A03-48B8-BD50-91C6BCA87259}" type="pres">
      <dgm:prSet presAssocID="{0DDC5188-DDB3-4E1B-8382-D42A5482ED1B}" presName="diagram" presStyleCnt="0">
        <dgm:presLayoutVars>
          <dgm:dir/>
          <dgm:resizeHandles val="exact"/>
        </dgm:presLayoutVars>
      </dgm:prSet>
      <dgm:spPr/>
    </dgm:pt>
    <dgm:pt modelId="{95C8A5D5-CE58-4A1E-BBC1-0B6C98F39210}" type="pres">
      <dgm:prSet presAssocID="{F555C5F5-B4CB-431A-92E1-E4D99E33E986}" presName="node" presStyleLbl="node1" presStyleIdx="0" presStyleCnt="4">
        <dgm:presLayoutVars>
          <dgm:bulletEnabled val="1"/>
        </dgm:presLayoutVars>
      </dgm:prSet>
      <dgm:spPr/>
    </dgm:pt>
    <dgm:pt modelId="{CCB4250C-5301-4580-B143-134E3C8CBDEF}" type="pres">
      <dgm:prSet presAssocID="{4864764E-D229-4C48-85A0-3A1D7302B162}" presName="sibTrans" presStyleCnt="0"/>
      <dgm:spPr/>
    </dgm:pt>
    <dgm:pt modelId="{D3D7002F-34A4-4013-9780-90F300B7FC12}" type="pres">
      <dgm:prSet presAssocID="{934973CB-6874-4401-8B91-64562147B393}" presName="node" presStyleLbl="node1" presStyleIdx="1" presStyleCnt="4">
        <dgm:presLayoutVars>
          <dgm:bulletEnabled val="1"/>
        </dgm:presLayoutVars>
      </dgm:prSet>
      <dgm:spPr/>
    </dgm:pt>
    <dgm:pt modelId="{64B9B8C6-8885-4B82-B4EF-0A31110415FE}" type="pres">
      <dgm:prSet presAssocID="{35CBB87D-955D-47E0-9E0D-BA8774D3AA55}" presName="sibTrans" presStyleCnt="0"/>
      <dgm:spPr/>
    </dgm:pt>
    <dgm:pt modelId="{AA09647B-F60D-4439-9286-B93FF759D191}" type="pres">
      <dgm:prSet presAssocID="{E001C900-8328-42D2-B68E-1570143501A8}" presName="node" presStyleLbl="node1" presStyleIdx="2" presStyleCnt="4">
        <dgm:presLayoutVars>
          <dgm:bulletEnabled val="1"/>
        </dgm:presLayoutVars>
      </dgm:prSet>
      <dgm:spPr/>
    </dgm:pt>
    <dgm:pt modelId="{E7E7D364-CF06-40FD-8163-538DEFA63B21}" type="pres">
      <dgm:prSet presAssocID="{60EE42BE-602B-41DE-88BA-492C154D7E08}" presName="sibTrans" presStyleCnt="0"/>
      <dgm:spPr/>
    </dgm:pt>
    <dgm:pt modelId="{480651CB-E231-4EB1-A404-195DBD277D15}" type="pres">
      <dgm:prSet presAssocID="{A0CEE6F4-5130-4CB7-82F9-613271559901}" presName="node" presStyleLbl="node1" presStyleIdx="3" presStyleCnt="4" custLinFactNeighborX="150" custLinFactNeighborY="142">
        <dgm:presLayoutVars>
          <dgm:bulletEnabled val="1"/>
        </dgm:presLayoutVars>
      </dgm:prSet>
      <dgm:spPr/>
    </dgm:pt>
  </dgm:ptLst>
  <dgm:cxnLst>
    <dgm:cxn modelId="{09BE635E-C88B-40BF-B745-05E67B8DE5A9}" type="presOf" srcId="{E001C900-8328-42D2-B68E-1570143501A8}" destId="{AA09647B-F60D-4439-9286-B93FF759D191}" srcOrd="0" destOrd="0" presId="urn:microsoft.com/office/officeart/2005/8/layout/default"/>
    <dgm:cxn modelId="{D19E3166-C235-4732-AC98-A09B7CF43385}" srcId="{0DDC5188-DDB3-4E1B-8382-D42A5482ED1B}" destId="{A0CEE6F4-5130-4CB7-82F9-613271559901}" srcOrd="3" destOrd="0" parTransId="{5BC4D229-BF78-4BAE-8BE7-F20EAF1A21D6}" sibTransId="{4772CB5C-DA80-49DA-BF8B-A00018BE0B87}"/>
    <dgm:cxn modelId="{7378164F-A5DD-4AD0-9F50-726EF5F5AB3B}" type="presOf" srcId="{A0CEE6F4-5130-4CB7-82F9-613271559901}" destId="{480651CB-E231-4EB1-A404-195DBD277D15}" srcOrd="0" destOrd="0" presId="urn:microsoft.com/office/officeart/2005/8/layout/default"/>
    <dgm:cxn modelId="{A46FED6F-E4CF-4348-AA78-A454B13FC5CA}" type="presOf" srcId="{0DDC5188-DDB3-4E1B-8382-D42A5482ED1B}" destId="{BDD51109-7A03-48B8-BD50-91C6BCA87259}" srcOrd="0" destOrd="0" presId="urn:microsoft.com/office/officeart/2005/8/layout/default"/>
    <dgm:cxn modelId="{581E8982-60DE-46CC-8485-BBA1AF0D7E1F}" srcId="{0DDC5188-DDB3-4E1B-8382-D42A5482ED1B}" destId="{F555C5F5-B4CB-431A-92E1-E4D99E33E986}" srcOrd="0" destOrd="0" parTransId="{BB9BD645-FF63-4A02-A148-DEE4582FC134}" sibTransId="{4864764E-D229-4C48-85A0-3A1D7302B162}"/>
    <dgm:cxn modelId="{33F31FB9-AB22-4174-8B0F-E5893325BDC6}" srcId="{0DDC5188-DDB3-4E1B-8382-D42A5482ED1B}" destId="{E001C900-8328-42D2-B68E-1570143501A8}" srcOrd="2" destOrd="0" parTransId="{CB132F29-8DDF-4ECB-82FA-D740FBD94495}" sibTransId="{60EE42BE-602B-41DE-88BA-492C154D7E08}"/>
    <dgm:cxn modelId="{FBD9DCDE-D40B-4DA8-B42B-1C47DFD4A39E}" type="presOf" srcId="{934973CB-6874-4401-8B91-64562147B393}" destId="{D3D7002F-34A4-4013-9780-90F300B7FC12}" srcOrd="0" destOrd="0" presId="urn:microsoft.com/office/officeart/2005/8/layout/default"/>
    <dgm:cxn modelId="{83566CEA-CF4B-45BD-ADA7-86367D08D1FC}" type="presOf" srcId="{F555C5F5-B4CB-431A-92E1-E4D99E33E986}" destId="{95C8A5D5-CE58-4A1E-BBC1-0B6C98F39210}" srcOrd="0" destOrd="0" presId="urn:microsoft.com/office/officeart/2005/8/layout/default"/>
    <dgm:cxn modelId="{AF917EFD-28F9-4238-B619-7414E4014E92}" srcId="{0DDC5188-DDB3-4E1B-8382-D42A5482ED1B}" destId="{934973CB-6874-4401-8B91-64562147B393}" srcOrd="1" destOrd="0" parTransId="{A5B9C62A-22EF-4777-B61C-60BA07E7ADD9}" sibTransId="{35CBB87D-955D-47E0-9E0D-BA8774D3AA55}"/>
    <dgm:cxn modelId="{9AA1215E-69ED-4E0F-A682-F6E3477CF426}" type="presParOf" srcId="{BDD51109-7A03-48B8-BD50-91C6BCA87259}" destId="{95C8A5D5-CE58-4A1E-BBC1-0B6C98F39210}" srcOrd="0" destOrd="0" presId="urn:microsoft.com/office/officeart/2005/8/layout/default"/>
    <dgm:cxn modelId="{376ED668-DBE2-4C9A-8C72-48902FC6BBC5}" type="presParOf" srcId="{BDD51109-7A03-48B8-BD50-91C6BCA87259}" destId="{CCB4250C-5301-4580-B143-134E3C8CBDEF}" srcOrd="1" destOrd="0" presId="urn:microsoft.com/office/officeart/2005/8/layout/default"/>
    <dgm:cxn modelId="{67634B30-7BA9-4E95-A297-493D15BD8914}" type="presParOf" srcId="{BDD51109-7A03-48B8-BD50-91C6BCA87259}" destId="{D3D7002F-34A4-4013-9780-90F300B7FC12}" srcOrd="2" destOrd="0" presId="urn:microsoft.com/office/officeart/2005/8/layout/default"/>
    <dgm:cxn modelId="{6A0FC505-C7D9-40E7-8565-EF838CAAC934}" type="presParOf" srcId="{BDD51109-7A03-48B8-BD50-91C6BCA87259}" destId="{64B9B8C6-8885-4B82-B4EF-0A31110415FE}" srcOrd="3" destOrd="0" presId="urn:microsoft.com/office/officeart/2005/8/layout/default"/>
    <dgm:cxn modelId="{B0092920-9AE7-4D25-A722-A3AA129492CB}" type="presParOf" srcId="{BDD51109-7A03-48B8-BD50-91C6BCA87259}" destId="{AA09647B-F60D-4439-9286-B93FF759D191}" srcOrd="4" destOrd="0" presId="urn:microsoft.com/office/officeart/2005/8/layout/default"/>
    <dgm:cxn modelId="{D91E43F8-D5A1-4A8A-8CD9-2EACE045B456}" type="presParOf" srcId="{BDD51109-7A03-48B8-BD50-91C6BCA87259}" destId="{E7E7D364-CF06-40FD-8163-538DEFA63B21}" srcOrd="5" destOrd="0" presId="urn:microsoft.com/office/officeart/2005/8/layout/default"/>
    <dgm:cxn modelId="{9932BD86-C6F9-4A2D-A468-BB0B8CE3B8B5}" type="presParOf" srcId="{BDD51109-7A03-48B8-BD50-91C6BCA87259}" destId="{480651CB-E231-4EB1-A404-195DBD277D1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3652E-311F-4199-BD7B-97522E709AC2}">
      <dsp:nvSpPr>
        <dsp:cNvPr id="0" name=""/>
        <dsp:cNvSpPr/>
      </dsp:nvSpPr>
      <dsp:spPr>
        <a:xfrm>
          <a:off x="5230" y="1152141"/>
          <a:ext cx="2378024" cy="1180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Motivation für gesünderes Leben </a:t>
          </a:r>
        </a:p>
      </dsp:txBody>
      <dsp:txXfrm>
        <a:off x="5230" y="1152141"/>
        <a:ext cx="2378024" cy="787055"/>
      </dsp:txXfrm>
    </dsp:sp>
    <dsp:sp modelId="{72AF08A4-D564-4803-9F16-E78DF9B1344F}">
      <dsp:nvSpPr>
        <dsp:cNvPr id="0" name=""/>
        <dsp:cNvSpPr/>
      </dsp:nvSpPr>
      <dsp:spPr>
        <a:xfrm>
          <a:off x="492295" y="1939196"/>
          <a:ext cx="2378024" cy="126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Ziele definieren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Persönliche Motivation finden</a:t>
          </a:r>
        </a:p>
      </dsp:txBody>
      <dsp:txXfrm>
        <a:off x="529199" y="1976100"/>
        <a:ext cx="2304216" cy="1186192"/>
      </dsp:txXfrm>
    </dsp:sp>
    <dsp:sp modelId="{401DA2E0-D8A5-4775-ADE3-40455F8569C4}">
      <dsp:nvSpPr>
        <dsp:cNvPr id="0" name=""/>
        <dsp:cNvSpPr/>
      </dsp:nvSpPr>
      <dsp:spPr>
        <a:xfrm>
          <a:off x="2743754" y="1249639"/>
          <a:ext cx="764259" cy="592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600" kern="1200"/>
        </a:p>
      </dsp:txBody>
      <dsp:txXfrm>
        <a:off x="2743754" y="1368051"/>
        <a:ext cx="586641" cy="355235"/>
      </dsp:txXfrm>
    </dsp:sp>
    <dsp:sp modelId="{CCE08C12-4FB9-4DE3-8834-154728CFBE8E}">
      <dsp:nvSpPr>
        <dsp:cNvPr id="0" name=""/>
        <dsp:cNvSpPr/>
      </dsp:nvSpPr>
      <dsp:spPr>
        <a:xfrm>
          <a:off x="3825254" y="1152141"/>
          <a:ext cx="2378024" cy="1180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Verhaltensweisen verändern</a:t>
          </a:r>
        </a:p>
      </dsp:txBody>
      <dsp:txXfrm>
        <a:off x="3825254" y="1152141"/>
        <a:ext cx="2378024" cy="787055"/>
      </dsp:txXfrm>
    </dsp:sp>
    <dsp:sp modelId="{F785BCE3-2CC3-4B5C-B26C-8A960B426B1D}">
      <dsp:nvSpPr>
        <dsp:cNvPr id="0" name=""/>
        <dsp:cNvSpPr/>
      </dsp:nvSpPr>
      <dsp:spPr>
        <a:xfrm>
          <a:off x="4312320" y="1939196"/>
          <a:ext cx="2378024" cy="126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Ungünstige Verhaltensweisen erkennen + ändern</a:t>
          </a:r>
        </a:p>
      </dsp:txBody>
      <dsp:txXfrm>
        <a:off x="4349224" y="1976100"/>
        <a:ext cx="2304216" cy="1186192"/>
      </dsp:txXfrm>
    </dsp:sp>
    <dsp:sp modelId="{F9E73E48-74A5-433B-9392-5268654E4873}">
      <dsp:nvSpPr>
        <dsp:cNvPr id="0" name=""/>
        <dsp:cNvSpPr/>
      </dsp:nvSpPr>
      <dsp:spPr>
        <a:xfrm>
          <a:off x="6563779" y="1249639"/>
          <a:ext cx="764259" cy="592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600" kern="1200"/>
        </a:p>
      </dsp:txBody>
      <dsp:txXfrm>
        <a:off x="6563779" y="1368051"/>
        <a:ext cx="586641" cy="355235"/>
      </dsp:txXfrm>
    </dsp:sp>
    <dsp:sp modelId="{F58FA665-E9B5-4400-A210-787C27F99550}">
      <dsp:nvSpPr>
        <dsp:cNvPr id="0" name=""/>
        <dsp:cNvSpPr/>
      </dsp:nvSpPr>
      <dsp:spPr>
        <a:xfrm>
          <a:off x="7645279" y="1152141"/>
          <a:ext cx="2378024" cy="1180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Neue Gewohnheit aufrechterhalten</a:t>
          </a:r>
        </a:p>
      </dsp:txBody>
      <dsp:txXfrm>
        <a:off x="7645279" y="1152141"/>
        <a:ext cx="2378024" cy="787055"/>
      </dsp:txXfrm>
    </dsp:sp>
    <dsp:sp modelId="{05C3D781-6440-4272-BB7F-AE1BFCB5D98A}">
      <dsp:nvSpPr>
        <dsp:cNvPr id="0" name=""/>
        <dsp:cNvSpPr/>
      </dsp:nvSpPr>
      <dsp:spPr>
        <a:xfrm>
          <a:off x="8132345" y="1939196"/>
          <a:ext cx="2378024" cy="126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Routinen aufbauen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Nicht wieder in alte Gewohnheiten zurückfallen</a:t>
          </a:r>
        </a:p>
      </dsp:txBody>
      <dsp:txXfrm>
        <a:off x="8169249" y="1976100"/>
        <a:ext cx="2304216" cy="11861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C8A5D5-CE58-4A1E-BBC1-0B6C98F39210}">
      <dsp:nvSpPr>
        <dsp:cNvPr id="0" name=""/>
        <dsp:cNvSpPr/>
      </dsp:nvSpPr>
      <dsp:spPr>
        <a:xfrm>
          <a:off x="2187488" y="3597"/>
          <a:ext cx="4221752" cy="253305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u="sng" kern="1200" dirty="0"/>
            <a:t>Information</a:t>
          </a:r>
          <a:endParaRPr lang="de-DE" sz="1800" u="sng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- Entstehung von Übergewicht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- Strategien zur Gewichtsreduktion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- Wirksamkeit verschiedener Strategien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- Erfolgsfaktoren der Gewichtsabnahme</a:t>
          </a:r>
        </a:p>
      </dsp:txBody>
      <dsp:txXfrm>
        <a:off x="2187488" y="3597"/>
        <a:ext cx="4221752" cy="2533051"/>
      </dsp:txXfrm>
    </dsp:sp>
    <dsp:sp modelId="{D3D7002F-34A4-4013-9780-90F300B7FC12}">
      <dsp:nvSpPr>
        <dsp:cNvPr id="0" name=""/>
        <dsp:cNvSpPr/>
      </dsp:nvSpPr>
      <dsp:spPr>
        <a:xfrm>
          <a:off x="6831416" y="3597"/>
          <a:ext cx="4221752" cy="2533051"/>
        </a:xfrm>
        <a:prstGeom prst="rect">
          <a:avLst/>
        </a:prstGeom>
        <a:solidFill>
          <a:schemeClr val="accent4">
            <a:hueOff val="2199979"/>
            <a:satOff val="-9734"/>
            <a:lumOff val="-163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i="0" u="sng" kern="1200" dirty="0"/>
            <a:t>Motivation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i="0" kern="1200" dirty="0"/>
            <a:t>- Gründe langfristig Gewicht abzunehmen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i="0" kern="1200" dirty="0"/>
            <a:t>- Realistische Ziele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i="0" kern="1200" dirty="0"/>
            <a:t>- Erfolge feiern, sich belohnen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i="0" kern="1200" dirty="0"/>
            <a:t>- Am Ball bleiben</a:t>
          </a:r>
        </a:p>
      </dsp:txBody>
      <dsp:txXfrm>
        <a:off x="6831416" y="3597"/>
        <a:ext cx="4221752" cy="2533051"/>
      </dsp:txXfrm>
    </dsp:sp>
    <dsp:sp modelId="{AA09647B-F60D-4439-9286-B93FF759D191}">
      <dsp:nvSpPr>
        <dsp:cNvPr id="0" name=""/>
        <dsp:cNvSpPr/>
      </dsp:nvSpPr>
      <dsp:spPr>
        <a:xfrm>
          <a:off x="2187488" y="2958824"/>
          <a:ext cx="4221752" cy="2533051"/>
        </a:xfrm>
        <a:prstGeom prst="rect">
          <a:avLst/>
        </a:prstGeom>
        <a:solidFill>
          <a:schemeClr val="accent4">
            <a:hueOff val="4399958"/>
            <a:satOff val="-19468"/>
            <a:lumOff val="-32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u="sng" kern="1200" dirty="0"/>
            <a:t>Veränderung</a:t>
          </a:r>
          <a:endParaRPr lang="de-DE" sz="2000" u="sng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- Ernährungs- und Bewegungsgewohnheiten unter die Lupe nehmen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- Gesünderen Lebensstil ausprobieren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- Neue Bewältigungsstrategien für Stress und andere Auslöser für ungesunden Lebensstil finden</a:t>
          </a:r>
        </a:p>
      </dsp:txBody>
      <dsp:txXfrm>
        <a:off x="2187488" y="2958824"/>
        <a:ext cx="4221752" cy="2533051"/>
      </dsp:txXfrm>
    </dsp:sp>
    <dsp:sp modelId="{480651CB-E231-4EB1-A404-195DBD277D15}">
      <dsp:nvSpPr>
        <dsp:cNvPr id="0" name=""/>
        <dsp:cNvSpPr/>
      </dsp:nvSpPr>
      <dsp:spPr>
        <a:xfrm>
          <a:off x="6837748" y="2962421"/>
          <a:ext cx="4221752" cy="2533051"/>
        </a:xfrm>
        <a:prstGeom prst="rect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u="sng" kern="1200" dirty="0"/>
            <a:t>Erhalt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- Plan machen, um mit zukünftigen Herausforderungen umzugehen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- Positiver Umgang mit „Misserfolgen“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- Neue Routinen beibehalten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- Auf gute Lebensqualität achten</a:t>
          </a:r>
        </a:p>
      </dsp:txBody>
      <dsp:txXfrm>
        <a:off x="6837748" y="2962421"/>
        <a:ext cx="4221752" cy="2533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43CFB-57FD-4BAF-BEBB-48BEDBE0E8BB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42766-1C51-4130-B479-CAE8DD68FD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075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7A034-50CF-81F4-04A7-A687A401F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A8421A6-2022-8AFD-3DE2-C334E8FE7A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EEC1A5D-A736-7DA5-84B1-32F9229A4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762135-6736-BA0D-7F42-FADA2013FE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42766-1C51-4130-B479-CAE8DD68FD5D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529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BFD56-AA8F-6AC6-7F23-F9EC5AEE4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FE37891-76A7-A64F-BE77-F84E72639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478D03A-670D-4332-019A-38A219A1B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037898A-CEDC-CB9E-6C8E-8930BB138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42766-1C51-4130-B479-CAE8DD68FD5D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6711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8CB62-4A94-4A21-B0FC-484B943666C5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6691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57C66-9ABD-E1B0-3426-3642E448D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F0D3C43-B9D2-1F0B-F96F-153ACAD520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96FB8D-0365-9D00-E018-A777A9A4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9B6384-230F-87B2-0C7D-2DA04158E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E9E253-C021-C6BB-2EFE-061DB5DC9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7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D3B184-FE63-9D1D-B680-F468DFC2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FC5AD6-5C56-B7F7-1F3D-A93240373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85A48EA-AD04-DC2F-9AB9-BD2B3C0F9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5BB028-230D-89ED-6959-F9645B4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6A103E-6B31-14A6-F134-DF19F5BF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067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359C3-7896-90CB-4239-ED6271C76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83627FF-3567-223E-C314-4700CE61F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F22713-0A41-94FC-F98F-1C681770D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6879FF-837A-A949-FE20-C58D339BB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EC2EE7-F278-0A8D-5A4A-02CA761EF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1362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29127E-F59A-F749-E4E9-C42283D0E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1E24CA-D619-3BEC-B464-6546BEC40C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3059C7-D1EC-EE22-9092-AF615D20B5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A6FC6E-F530-7D6C-6892-BDAFBCCED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D2E280-671C-CAE4-7856-2326FC3BD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6BAC394-2CC5-1B04-83B3-602707BD5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3621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495F55-CB8B-BAFE-F76A-DDAD325D1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F9C135-9F0B-AD31-19CD-6E70DA91F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CDFD6E0-CA3A-7482-0D33-9587BA7EB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B9F8B1F-5C8D-DFBE-7306-712A809575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2EE6FBF-36DE-66D6-331B-49BBBC395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8C0ED3D-F9AA-AB10-5D52-80BF0A97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5774F27-9FA7-81C8-0A48-CC0D1D4FC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F1AE970-BAB3-682C-0753-A5494DEE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210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16C9A0-96A2-B64E-0407-84321E33B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8D01FB8-8018-B3D0-2A8A-981C58419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CAA456-D7B3-38FD-5BA3-0E66C0AEE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D69A0E-8A1C-5BCD-EF4E-C49CDC8E7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196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9D6021D-E3EB-79F6-07F5-DD65B333E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119D7B8-8EC0-45E3-2CFE-3C27843DE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F487BC-7DC4-A064-CD72-6207572BD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09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2B4304-E9DB-AC5F-D1FD-08243FC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62F63F-3E6E-DDE4-5BE5-2536D272D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33095A6-D5D8-0C0E-83B7-CE767158A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DB7A05-21C0-1CCB-5A41-57557D171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380AF3F-ED34-C476-2C88-0AA710932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D4F6248-5DE5-A914-7A57-9D5020F23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38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9B9774-6205-A410-A705-31350F621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597BC53-259B-55F0-6135-B87A2846E4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18EACC-B73F-974A-0032-1131ED558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600336E-381A-F940-0F8E-6DEBD83C6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B074786-2795-63C9-BE4F-1CA80BB05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A986369-5B37-7F7F-9C10-D4EA73847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7283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FC9E3E-0F28-B6FA-EAD2-F72E8E53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B5ECD49-4543-9E96-C8D9-D0AF42721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859551-015F-D86C-B0C7-98BE2C723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8A77F1-7F9C-9993-771C-4C311083C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5FEE9D-F178-1AC8-E83D-BC9DB3FC8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0411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CBAA49A-56B7-FC53-E5F2-C01D8E26EA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2A230A4-2273-8642-3F8F-31F968011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1D453E-DFCA-B75A-F20E-C912D1469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741F95-23DB-8A2A-3757-209117719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20BEC3-CBB4-9DFB-7C80-F3976A6B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134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4BEA7B-6BFE-CD9C-0799-AD4D3AE49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FC61A15-3294-D925-1088-C35ED4CB6C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F9D9C6C-CD19-40CB-441C-C96654123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5B4C-FBF2-46A9-8907-8A1DA38DF408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111437-B989-5F3E-8FBD-1C70D6EB3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509457D-E81F-3843-2DFA-D5DB25C66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CC57-D8CD-40C3-8B21-3B094B5A2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9293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94DBF1-2F9A-F332-2AF1-9FB101188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9019E8-821C-75DF-3150-7B3C99BE4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BA29840-ADA1-F741-AD79-5BA3A98C4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5B4C-FBF2-46A9-8907-8A1DA38DF408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9A66E4-0116-0BFF-A6E3-FB4F007BE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146426B-21FF-A907-DCDA-B1A9DE34E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CC57-D8CD-40C3-8B21-3B094B5A2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495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24AD05-2F1C-997A-AA53-32B4AEE7A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53F153-94A7-122D-0957-DFA440E9B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291C4E-6B64-3900-9712-D61B3B87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5B4C-FBF2-46A9-8907-8A1DA38DF408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146A0D0-978A-361A-4AED-C98D02C49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41304A-5160-C295-26A7-0EB63C429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CC57-D8CD-40C3-8B21-3B094B5A2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3348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EC9AEA-000D-42A3-285D-B8F238A97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FA11D0-AA29-BFF7-8C62-7FB0175066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86DFC55-6564-C1A4-C98B-2112E7A13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AE7025B-051D-1D37-20CE-0614C1998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5B4C-FBF2-46A9-8907-8A1DA38DF408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29A16AD-FB73-845F-01FA-A9950EEF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D8E2B8-D040-8764-3DEF-0D16B4F58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CC57-D8CD-40C3-8B21-3B094B5A2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8317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4F436B-F109-6490-27A4-3C2E93EC8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4987FC2-435D-22BF-2C88-8C11FB5E6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763A67B-F850-2BD9-0186-B0E067E90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4A96685-5B61-A88E-2AD8-65FFCE401C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2CD8F5C-72B7-CFC8-92F9-606D71339C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28B5D79-126C-6E50-E273-95D259C00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5B4C-FBF2-46A9-8907-8A1DA38DF408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C9E9560-0DEC-553A-A72E-B49235623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262287-9A1A-5A60-8DD6-0FFA68376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CC57-D8CD-40C3-8B21-3B094B5A2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1050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EB3642-DF85-F6CA-03A0-230F9D675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DFC298E-ECE4-24C9-E031-6915CF62B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5B4C-FBF2-46A9-8907-8A1DA38DF408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948527-A1FF-301F-A1A7-6A2A7BD5F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879E68C-ACBB-6BAB-910C-25F9E3DAB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CC57-D8CD-40C3-8B21-3B094B5A2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6043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F058F68-1898-A64D-55BC-DA646F6DD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5B4C-FBF2-46A9-8907-8A1DA38DF408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1F6DBAC-0A34-56E2-5F96-C64567459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29F1B09-06B2-19C3-ED4D-9EC0D172D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CC57-D8CD-40C3-8B21-3B094B5A2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38297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EAA446-D6FF-8546-91E3-4E41867BF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06C276-B6FA-9F39-FC43-C5222F247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655E25-A492-9F3A-48E2-31ABED833C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171401A-A576-C828-3375-B2D3E91CB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5B4C-FBF2-46A9-8907-8A1DA38DF408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9418E8D-317E-1AB3-13BF-C9E1D11C2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B8C988-7D12-47E1-5E98-29EB44F9B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CC57-D8CD-40C3-8B21-3B094B5A2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21317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CDF1E2-0CDD-FFB3-629C-D95551EA5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A816388-3C61-9F83-CAC1-E6F8598DC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744E7A-53F7-1C93-92C8-A1816F619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55C3536-EA64-26F9-4511-D8BD3FCEE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5B4C-FBF2-46A9-8907-8A1DA38DF408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EDB11ED-E310-BAFD-3F5B-3DC749811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C576DB0-0207-5769-A130-3C7AC88AD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CC57-D8CD-40C3-8B21-3B094B5A2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4020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073004-9305-805B-E8ED-E9D31B00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4D8CFC7-D919-07FB-B4BE-D5BBE3975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4A0E07-2024-0364-1E09-553E665D5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5B4C-FBF2-46A9-8907-8A1DA38DF408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E9EB97-E2AC-CD7E-CFA3-F6B2F7502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8AAE21-0215-B5C8-9226-C5874408D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CC57-D8CD-40C3-8B21-3B094B5A2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0332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44495F-6399-75C5-04C2-A8CBC1EEB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2BFE6BE-0538-5C55-1DC5-7689160E82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271F8B6-301F-73EF-88BE-2738404A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5B4C-FBF2-46A9-8907-8A1DA38DF408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B1CF9D-9066-D4E3-3807-A2B023BDF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1A7F58-C4A6-D2BE-B9DA-C0707A66B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0CC57-D8CD-40C3-8B21-3B094B5A2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4452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D06FA20-474E-6461-18C1-EFC18E3BD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1DF35F4-DCB5-91E3-876D-A6B58DD70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5DCBC7-8485-22E1-8471-AF8D224267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52B6AF-4042-4E5D-9DBA-ABB55DBD6960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AF4ADA-6B0A-75D5-BDDA-AED2E8C4B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4FC070-2EAA-75AC-4C5A-C3FD74D00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80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94AB7A1-3E63-B764-E28F-3980A5916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FBB149-57D0-D4D6-7397-3791906F6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F3D408-2D59-3CA1-70FE-B050EB176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C85B4C-FBF2-46A9-8907-8A1DA38DF408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7802BE-B0BF-8F66-BA18-C1D404CAD4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BAFD1E-CA3D-FB6C-8CF8-7C5C4D765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F0CC57-D8CD-40C3-8B21-3B094B5A26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15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8F64AA-B504-9130-2F4E-F1BF2C1D5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Kursstunde 10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F70C322-A9A8-120C-3B8C-6B5722C4A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65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063752-C36A-5152-D513-653E5F978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Themen heute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9454B7-31A8-4020-AB42-721DB459F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53101" cy="4351338"/>
          </a:xfrm>
        </p:spPr>
        <p:txBody>
          <a:bodyPr/>
          <a:lstStyle/>
          <a:p>
            <a:r>
              <a:rPr lang="de-DE" dirty="0"/>
              <a:t>Der Ansatz von MOVE</a:t>
            </a:r>
          </a:p>
          <a:p>
            <a:r>
              <a:rPr lang="de-DE" dirty="0"/>
              <a:t>Abnehmen: Gemeinsam geht’s besser</a:t>
            </a:r>
          </a:p>
          <a:p>
            <a:r>
              <a:rPr lang="de-DE" dirty="0"/>
              <a:t>Unterstützung: ganz praktisch</a:t>
            </a:r>
          </a:p>
          <a:p>
            <a:r>
              <a:rPr lang="de-DE" dirty="0"/>
              <a:t>Das richtige Maß an Unterstützung</a:t>
            </a:r>
          </a:p>
          <a:p>
            <a:r>
              <a:rPr lang="de-DE" dirty="0"/>
              <a:t>Die wichtigsten Inhalte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78459E5-D420-7416-A482-22C6BE764D28}"/>
              </a:ext>
            </a:extLst>
          </p:cNvPr>
          <p:cNvSpPr txBox="1"/>
          <p:nvPr/>
        </p:nvSpPr>
        <p:spPr>
          <a:xfrm>
            <a:off x="6491301" y="6992937"/>
            <a:ext cx="60975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https://www.istockphoto.com/de/foto/schritte-gm1132455545-300208391</a:t>
            </a:r>
          </a:p>
        </p:txBody>
      </p:sp>
      <p:pic>
        <p:nvPicPr>
          <p:cNvPr id="10" name="Grafik 9" descr="Schritte - Lizenzfrei Stufen Stock-Foto">
            <a:extLst>
              <a:ext uri="{FF2B5EF4-FFF2-40B4-BE49-F238E27FC236}">
                <a16:creationId xmlns:a16="http://schemas.microsoft.com/office/drawing/2014/main" id="{72B8181B-19CB-0420-4973-054C3008CA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04" r="42000"/>
          <a:stretch>
            <a:fillRect/>
          </a:stretch>
        </p:blipFill>
        <p:spPr>
          <a:xfrm>
            <a:off x="6090381" y="0"/>
            <a:ext cx="61016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95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9FA9C-C74B-71E7-3B0D-EC014228A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F0EA56D-D0D0-DDE6-3361-02A10FBCC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4087" y="0"/>
            <a:ext cx="4327913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B4FDA12-0B67-859F-DE35-AE751C8F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dirty="0"/>
              <a:t>Herzlich Willkommen zu MOVE:</a:t>
            </a:r>
            <a:br>
              <a:rPr lang="de-DE" sz="2800" dirty="0"/>
            </a:br>
            <a:r>
              <a:rPr lang="de-DE" sz="2800" dirty="0"/>
              <a:t>Schulungsprogramm für ein gesünderes Leben mit weniger Gewicht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394F7A-6929-5B08-07B0-62BDA6352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93329" cy="4825546"/>
          </a:xfrm>
        </p:spPr>
        <p:txBody>
          <a:bodyPr>
            <a:normAutofit lnSpcReduction="10000"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MOVE</a:t>
            </a:r>
            <a:r>
              <a:rPr lang="de-DE" dirty="0"/>
              <a:t> steht für </a:t>
            </a:r>
          </a:p>
          <a:p>
            <a:pPr lvl="1"/>
            <a:r>
              <a:rPr lang="de-DE" dirty="0"/>
              <a:t>… sich bewegen, sich verändern</a:t>
            </a:r>
          </a:p>
          <a:p>
            <a:pPr lvl="1"/>
            <a:r>
              <a:rPr lang="de-DE" dirty="0"/>
              <a:t>… einen ersten Schritt machen</a:t>
            </a:r>
          </a:p>
          <a:p>
            <a:pPr lvl="1"/>
            <a:r>
              <a:rPr lang="de-DE" dirty="0"/>
              <a:t>… Routinen aufbrechen</a:t>
            </a:r>
          </a:p>
          <a:p>
            <a:pPr lvl="1"/>
            <a:r>
              <a:rPr lang="de-DE" dirty="0"/>
              <a:t>… mit etwas Neuem beginnen, ein Projekt starten</a:t>
            </a:r>
          </a:p>
          <a:p>
            <a:pPr lvl="1"/>
            <a:r>
              <a:rPr lang="de-DE" dirty="0"/>
              <a:t>… zusammen mit der Gruppe ein „Movement“ (Bewegung) erzeugen</a:t>
            </a:r>
          </a:p>
          <a:p>
            <a:r>
              <a:rPr lang="de-DE" dirty="0"/>
              <a:t>Das </a:t>
            </a:r>
            <a:r>
              <a:rPr lang="de-DE" b="1" dirty="0">
                <a:solidFill>
                  <a:schemeClr val="accent5"/>
                </a:solidFill>
              </a:rPr>
              <a:t>Ziel von MOVE</a:t>
            </a:r>
            <a:r>
              <a:rPr lang="de-DE" dirty="0"/>
              <a:t>: Unterstützung bei </a:t>
            </a:r>
          </a:p>
          <a:p>
            <a:pPr lvl="1"/>
            <a:r>
              <a:rPr lang="de-DE" dirty="0"/>
              <a:t>… den richtigen Methoden, um langfristig abzunehmen </a:t>
            </a:r>
          </a:p>
          <a:p>
            <a:pPr lvl="1"/>
            <a:r>
              <a:rPr lang="de-DE" dirty="0"/>
              <a:t>… Ihren Zielen, Ihrer Motivation für eine nachhaltige Gewichtsreduktion</a:t>
            </a:r>
          </a:p>
          <a:p>
            <a:pPr lvl="1"/>
            <a:r>
              <a:rPr lang="de-DE" dirty="0"/>
              <a:t>… der Veränderung Ihres Ernährungs- und Bewegungsverhaltens </a:t>
            </a:r>
          </a:p>
          <a:p>
            <a:pPr lvl="1"/>
            <a:r>
              <a:rPr lang="de-DE" dirty="0"/>
              <a:t>… der Entwicklung von gesünderen Lebensgewohnheiten</a:t>
            </a:r>
          </a:p>
          <a:p>
            <a:pPr lvl="1"/>
            <a:r>
              <a:rPr lang="de-DE" dirty="0"/>
              <a:t>… dem Umgang mit Misserfolgen und Rückschlägen</a:t>
            </a:r>
          </a:p>
          <a:p>
            <a:pPr lvl="1"/>
            <a:r>
              <a:rPr lang="de-DE" dirty="0"/>
              <a:t>… dem Ziel, nicht erneut zuzunehmen</a:t>
            </a:r>
          </a:p>
          <a:p>
            <a:pPr marL="457200" lvl="1" indent="0">
              <a:buNone/>
            </a:pPr>
            <a:endParaRPr lang="de-DE" dirty="0"/>
          </a:p>
          <a:p>
            <a:pPr lvl="1"/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0DA086A-C91C-981D-224B-52F189B05258}"/>
              </a:ext>
            </a:extLst>
          </p:cNvPr>
          <p:cNvSpPr txBox="1"/>
          <p:nvPr/>
        </p:nvSpPr>
        <p:spPr>
          <a:xfrm>
            <a:off x="8606971" y="70384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ment"/>
                <a:ea typeface="+mn-ea"/>
                <a:cs typeface="+mn-cs"/>
              </a:rPr>
              <a:t>VSB_2025-08-12_2007.jpg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273D93D-9347-E3B1-BCBB-12250D95BB22}"/>
              </a:ext>
            </a:extLst>
          </p:cNvPr>
          <p:cNvSpPr txBox="1"/>
          <p:nvPr/>
        </p:nvSpPr>
        <p:spPr>
          <a:xfrm>
            <a:off x="0" y="-4207"/>
            <a:ext cx="155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1</a:t>
            </a:r>
          </a:p>
        </p:txBody>
      </p:sp>
    </p:spTree>
    <p:extLst>
      <p:ext uri="{BB962C8B-B14F-4D97-AF65-F5344CB8AC3E}">
        <p14:creationId xmlns:p14="http://schemas.microsoft.com/office/powerpoint/2010/main" val="1712781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3">
            <a:extLst>
              <a:ext uri="{FF2B5EF4-FFF2-40B4-BE49-F238E27FC236}">
                <a16:creationId xmlns:a16="http://schemas.microsoft.com/office/drawing/2014/main" id="{273DAD30-1777-F9F2-F10B-081DDD1FF03E}"/>
              </a:ext>
            </a:extLst>
          </p:cNvPr>
          <p:cNvGraphicFramePr>
            <a:graphicFrameLocks/>
          </p:cNvGraphicFramePr>
          <p:nvPr/>
        </p:nvGraphicFramePr>
        <p:xfrm>
          <a:off x="1006928" y="352697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0420A4E3-DBCF-339A-6CCB-55E6F4847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Grundlage bei der Behandlung von Übergewicht: Lebensstiländerung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758C88-31AF-D7FC-0052-901D83FD7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Veränderung des Lebensstils</a:t>
            </a:r>
          </a:p>
          <a:p>
            <a:r>
              <a:rPr lang="de-DE" dirty="0"/>
              <a:t>Besonderer Fokus: </a:t>
            </a:r>
            <a:r>
              <a:rPr lang="de-DE" b="1" dirty="0">
                <a:solidFill>
                  <a:schemeClr val="accent5"/>
                </a:solidFill>
              </a:rPr>
              <a:t>Gesunde Ernährung </a:t>
            </a:r>
            <a:r>
              <a:rPr lang="de-DE" dirty="0"/>
              <a:t>+ </a:t>
            </a:r>
            <a:r>
              <a:rPr lang="de-DE" b="1" dirty="0">
                <a:solidFill>
                  <a:schemeClr val="accent5"/>
                </a:solidFill>
              </a:rPr>
              <a:t>mehr Bewegung</a:t>
            </a:r>
          </a:p>
          <a:p>
            <a:r>
              <a:rPr lang="de-DE" dirty="0"/>
              <a:t>Auch wichtig: Strategien zur </a:t>
            </a:r>
            <a:r>
              <a:rPr lang="de-DE" b="1" dirty="0">
                <a:solidFill>
                  <a:schemeClr val="accent5"/>
                </a:solidFill>
              </a:rPr>
              <a:t>Stressreduktion</a:t>
            </a:r>
            <a:r>
              <a:rPr lang="de-DE" dirty="0"/>
              <a:t>, gesunder </a:t>
            </a:r>
            <a:r>
              <a:rPr lang="de-DE" b="1" dirty="0">
                <a:solidFill>
                  <a:schemeClr val="accent5"/>
                </a:solidFill>
              </a:rPr>
              <a:t>Schlaf</a:t>
            </a:r>
            <a:r>
              <a:rPr lang="de-DE" dirty="0"/>
              <a:t>, gute </a:t>
            </a:r>
            <a:r>
              <a:rPr lang="de-DE" b="1" dirty="0">
                <a:solidFill>
                  <a:schemeClr val="accent5"/>
                </a:solidFill>
              </a:rPr>
              <a:t>Lebensqualität</a:t>
            </a:r>
            <a:r>
              <a:rPr lang="de-DE" dirty="0"/>
              <a:t>, </a:t>
            </a:r>
          </a:p>
          <a:p>
            <a:pPr marL="0" indent="0">
              <a:buNone/>
            </a:pPr>
            <a:r>
              <a:rPr lang="de-DE" b="1" dirty="0"/>
              <a:t>3 Phasen der Lebensstiländerung</a:t>
            </a:r>
          </a:p>
          <a:p>
            <a:r>
              <a:rPr lang="de-DE" dirty="0"/>
              <a:t>Phase 1: </a:t>
            </a:r>
            <a:r>
              <a:rPr lang="de-DE" b="1" dirty="0">
                <a:solidFill>
                  <a:schemeClr val="accent5"/>
                </a:solidFill>
              </a:rPr>
              <a:t>Motivation</a:t>
            </a:r>
            <a:r>
              <a:rPr lang="de-DE" dirty="0"/>
              <a:t> zum Abnehmen, konkrete Ziele festlegen</a:t>
            </a:r>
          </a:p>
          <a:p>
            <a:r>
              <a:rPr lang="de-DE" dirty="0"/>
              <a:t>Phase 2: </a:t>
            </a:r>
            <a:r>
              <a:rPr lang="de-DE" b="1" dirty="0">
                <a:solidFill>
                  <a:schemeClr val="accent5"/>
                </a:solidFill>
              </a:rPr>
              <a:t>Veränderung</a:t>
            </a:r>
            <a:r>
              <a:rPr lang="de-DE" dirty="0"/>
              <a:t> des ungünstigen Lebensstils</a:t>
            </a:r>
          </a:p>
          <a:p>
            <a:r>
              <a:rPr lang="de-DE" dirty="0"/>
              <a:t>Phase 3: </a:t>
            </a:r>
            <a:r>
              <a:rPr lang="de-DE" b="1" dirty="0">
                <a:solidFill>
                  <a:schemeClr val="accent5"/>
                </a:solidFill>
              </a:rPr>
              <a:t>Aufrechterhaltung</a:t>
            </a:r>
            <a:r>
              <a:rPr lang="de-DE" dirty="0"/>
              <a:t> der neuen Verhaltensweisen, Gewichtsstabilisierung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C3717C3-2B41-E00E-0362-B5F7BC4960F3}"/>
              </a:ext>
            </a:extLst>
          </p:cNvPr>
          <p:cNvSpPr txBox="1"/>
          <p:nvPr/>
        </p:nvSpPr>
        <p:spPr>
          <a:xfrm>
            <a:off x="0" y="-4207"/>
            <a:ext cx="155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1</a:t>
            </a:r>
          </a:p>
        </p:txBody>
      </p:sp>
    </p:spTree>
    <p:extLst>
      <p:ext uri="{BB962C8B-B14F-4D97-AF65-F5344CB8AC3E}">
        <p14:creationId xmlns:p14="http://schemas.microsoft.com/office/powerpoint/2010/main" val="3690840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2AE063-679E-FEBF-88F3-B574B87F4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MOVE: Unser Ansatz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D1F464-F2D3-6923-8B4C-39C8FC3CA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20000" cy="47602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b="1" dirty="0"/>
              <a:t>Übergewichtsreduktion: ein langfristiges Unterfangen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DE" dirty="0"/>
              <a:t>Begleitung über ein Jahr in </a:t>
            </a:r>
            <a:r>
              <a:rPr lang="de-DE" b="1" dirty="0">
                <a:solidFill>
                  <a:schemeClr val="accent5"/>
                </a:solidFill>
              </a:rPr>
              <a:t>allen Phasen </a:t>
            </a:r>
            <a:r>
              <a:rPr lang="de-DE" dirty="0"/>
              <a:t>der Lebensstiländerung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DE" dirty="0"/>
              <a:t>Unterstützung nicht nur beim </a:t>
            </a:r>
            <a:r>
              <a:rPr lang="de-DE" sz="2100" b="1" dirty="0">
                <a:solidFill>
                  <a:schemeClr val="accent5"/>
                </a:solidFill>
              </a:rPr>
              <a:t>Abnehmen</a:t>
            </a:r>
            <a:r>
              <a:rPr lang="de-DE" dirty="0"/>
              <a:t>, sondern auch beim </a:t>
            </a:r>
            <a:r>
              <a:rPr lang="de-DE" sz="2100" b="1" dirty="0">
                <a:solidFill>
                  <a:schemeClr val="accent5"/>
                </a:solidFill>
              </a:rPr>
              <a:t>langfristigen Halten </a:t>
            </a:r>
            <a:r>
              <a:rPr lang="de-DE" dirty="0"/>
              <a:t>der Gewichtsreduktion</a:t>
            </a:r>
          </a:p>
          <a:p>
            <a:pPr marL="0" indent="0">
              <a:buNone/>
            </a:pPr>
            <a:r>
              <a:rPr lang="de-DE" b="1" dirty="0"/>
              <a:t>Keine pauschalen Empfehlungen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DE" dirty="0"/>
              <a:t>Lebensstiländerung funktioniert </a:t>
            </a:r>
            <a:r>
              <a:rPr lang="de-DE" sz="2100" b="1" dirty="0">
                <a:solidFill>
                  <a:schemeClr val="accent5"/>
                </a:solidFill>
              </a:rPr>
              <a:t>bei</a:t>
            </a:r>
            <a:r>
              <a:rPr lang="de-DE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jedem</a:t>
            </a:r>
            <a:r>
              <a:rPr lang="de-DE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anders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DE" dirty="0"/>
              <a:t>Unterstützung bei der Wahl der für Sie </a:t>
            </a:r>
            <a:r>
              <a:rPr lang="de-DE" sz="2100" b="1" dirty="0">
                <a:solidFill>
                  <a:schemeClr val="accent5"/>
                </a:solidFill>
              </a:rPr>
              <a:t>richtigen</a:t>
            </a:r>
            <a:r>
              <a:rPr lang="de-DE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Strategie</a:t>
            </a:r>
            <a:r>
              <a:rPr lang="de-DE" dirty="0"/>
              <a:t>, die zu Ihrem </a:t>
            </a:r>
            <a:r>
              <a:rPr lang="de-DE" sz="2100" b="1" dirty="0">
                <a:solidFill>
                  <a:schemeClr val="accent5"/>
                </a:solidFill>
              </a:rPr>
              <a:t>Alltag</a:t>
            </a:r>
            <a:r>
              <a:rPr lang="de-DE" dirty="0"/>
              <a:t> und Ihrem </a:t>
            </a:r>
            <a:r>
              <a:rPr lang="de-DE" sz="2100" b="1" dirty="0">
                <a:solidFill>
                  <a:schemeClr val="accent5"/>
                </a:solidFill>
              </a:rPr>
              <a:t>Leben</a:t>
            </a:r>
            <a:r>
              <a:rPr lang="de-DE" dirty="0"/>
              <a:t> passt</a:t>
            </a:r>
          </a:p>
          <a:p>
            <a:pPr marL="0" indent="0">
              <a:buNone/>
            </a:pPr>
            <a:r>
              <a:rPr lang="de-DE" b="1" dirty="0"/>
              <a:t>Unterstützung durch die Gruppe</a:t>
            </a:r>
          </a:p>
          <a:p>
            <a:pPr marL="0" indent="0">
              <a:buNone/>
            </a:pP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sz="2100" b="1" dirty="0">
                <a:solidFill>
                  <a:schemeClr val="accent5"/>
                </a:solidFill>
                <a:sym typeface="Wingdings" panose="05000000000000000000" pitchFamily="2" charset="2"/>
              </a:rPr>
              <a:t>Austausch</a:t>
            </a:r>
            <a:r>
              <a:rPr lang="de-DE" dirty="0">
                <a:sym typeface="Wingdings" panose="05000000000000000000" pitchFamily="2" charset="2"/>
              </a:rPr>
              <a:t> mit anderen mit ähnlichen Erfahrungen</a:t>
            </a:r>
          </a:p>
          <a:p>
            <a:pPr marL="0" indent="0">
              <a:buNone/>
            </a:pPr>
            <a:r>
              <a:rPr lang="de-DE" dirty="0">
                <a:sym typeface="Wingdings" panose="05000000000000000000" pitchFamily="2" charset="2"/>
              </a:rPr>
              <a:t>Erfolge </a:t>
            </a:r>
            <a:r>
              <a:rPr lang="de-DE" sz="2100" b="1" dirty="0">
                <a:solidFill>
                  <a:schemeClr val="accent5"/>
                </a:solidFill>
                <a:sym typeface="Wingdings" panose="05000000000000000000" pitchFamily="2" charset="2"/>
              </a:rPr>
              <a:t>gemeinsam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sz="2100" b="1" dirty="0">
                <a:solidFill>
                  <a:schemeClr val="accent5"/>
                </a:solidFill>
                <a:sym typeface="Wingdings" panose="05000000000000000000" pitchFamily="2" charset="2"/>
              </a:rPr>
              <a:t>feiern</a:t>
            </a:r>
            <a:r>
              <a:rPr lang="de-DE" dirty="0">
                <a:sym typeface="Wingdings" panose="05000000000000000000" pitchFamily="2" charset="2"/>
              </a:rPr>
              <a:t>, Unterstützung bei Schwierigkeiten</a:t>
            </a:r>
          </a:p>
          <a:p>
            <a:pPr marL="0" indent="0">
              <a:buNone/>
            </a:pPr>
            <a:r>
              <a:rPr lang="de-DE" b="1" dirty="0">
                <a:sym typeface="Wingdings" panose="05000000000000000000" pitchFamily="2" charset="2"/>
              </a:rPr>
              <a:t>Fokus Lebensqualität</a:t>
            </a:r>
          </a:p>
          <a:p>
            <a:pPr marL="0" indent="0">
              <a:buNone/>
            </a:pP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sz="2100" b="1" dirty="0">
                <a:solidFill>
                  <a:schemeClr val="accent5"/>
                </a:solidFill>
                <a:sym typeface="Wingdings" panose="05000000000000000000" pitchFamily="2" charset="2"/>
              </a:rPr>
              <a:t>Keine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sz="2100" b="1" dirty="0">
                <a:solidFill>
                  <a:schemeClr val="accent5"/>
                </a:solidFill>
                <a:sym typeface="Wingdings" panose="05000000000000000000" pitchFamily="2" charset="2"/>
              </a:rPr>
              <a:t>Fokussierung</a:t>
            </a:r>
            <a:r>
              <a:rPr lang="de-DE" dirty="0">
                <a:sym typeface="Wingdings" panose="05000000000000000000" pitchFamily="2" charset="2"/>
              </a:rPr>
              <a:t> auf den Erfolg auf der Waage</a:t>
            </a:r>
          </a:p>
          <a:p>
            <a:pPr marL="0" indent="0">
              <a:buNone/>
            </a:pPr>
            <a:r>
              <a:rPr lang="de-DE" dirty="0">
                <a:sym typeface="Wingdings" panose="05000000000000000000" pitchFamily="2" charset="2"/>
              </a:rPr>
              <a:t>Veränderung betrifft </a:t>
            </a:r>
            <a:r>
              <a:rPr lang="de-DE" sz="2100" b="1" dirty="0">
                <a:solidFill>
                  <a:schemeClr val="accent5"/>
                </a:solidFill>
                <a:sym typeface="Wingdings" panose="05000000000000000000" pitchFamily="2" charset="2"/>
              </a:rPr>
              <a:t>viele Bereiche des Lebens</a:t>
            </a:r>
            <a:endParaRPr lang="de-DE" sz="2100" b="1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E96F48C-EC84-E42F-F00C-53EB85FF5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9654" y="427715"/>
            <a:ext cx="3858796" cy="628948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690DB87-B363-5B24-B47C-BB91F7AE4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5049" y="6858000"/>
            <a:ext cx="3353401" cy="36353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57E4CA8-EE24-6EE8-4F8A-9F51006C4C47}"/>
              </a:ext>
            </a:extLst>
          </p:cNvPr>
          <p:cNvSpPr txBox="1"/>
          <p:nvPr/>
        </p:nvSpPr>
        <p:spPr>
          <a:xfrm>
            <a:off x="0" y="-4207"/>
            <a:ext cx="155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1</a:t>
            </a:r>
          </a:p>
        </p:txBody>
      </p:sp>
    </p:spTree>
    <p:extLst>
      <p:ext uri="{BB962C8B-B14F-4D97-AF65-F5344CB8AC3E}">
        <p14:creationId xmlns:p14="http://schemas.microsoft.com/office/powerpoint/2010/main" val="2417392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43F55F2C-ED14-A185-3F16-2ABE9213C8AA}"/>
              </a:ext>
            </a:extLst>
          </p:cNvPr>
          <p:cNvGraphicFramePr/>
          <p:nvPr/>
        </p:nvGraphicFramePr>
        <p:xfrm>
          <a:off x="-932543" y="1362527"/>
          <a:ext cx="13240657" cy="5495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D97F5190-8A72-72F1-09D1-ACEEDD541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MOVE: Bausteine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BE70C81-638B-4E05-6333-16202B641A31}"/>
              </a:ext>
            </a:extLst>
          </p:cNvPr>
          <p:cNvSpPr txBox="1"/>
          <p:nvPr/>
        </p:nvSpPr>
        <p:spPr>
          <a:xfrm>
            <a:off x="0" y="-4207"/>
            <a:ext cx="155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1</a:t>
            </a:r>
          </a:p>
        </p:txBody>
      </p:sp>
    </p:spTree>
    <p:extLst>
      <p:ext uri="{BB962C8B-B14F-4D97-AF65-F5344CB8AC3E}">
        <p14:creationId xmlns:p14="http://schemas.microsoft.com/office/powerpoint/2010/main" val="876922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FF56D-29F4-0110-ACB2-86CEC664A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7024C3-B54B-A378-631C-2286C2F6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Erfolgsfaktoren für eine langfristige Gewichtsabnahme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1D2086-5759-69F2-935A-8A64B1EBC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55457" cy="4351338"/>
          </a:xfrm>
        </p:spPr>
        <p:txBody>
          <a:bodyPr/>
          <a:lstStyle/>
          <a:p>
            <a:r>
              <a:rPr lang="de-DE" b="1" dirty="0">
                <a:solidFill>
                  <a:schemeClr val="accent5"/>
                </a:solidFill>
              </a:rPr>
              <a:t>Regelmäßige aktive Teilnahme </a:t>
            </a:r>
            <a:r>
              <a:rPr lang="de-DE" dirty="0"/>
              <a:t>an den Kurseinheiten</a:t>
            </a:r>
          </a:p>
          <a:p>
            <a:r>
              <a:rPr lang="de-DE" dirty="0"/>
              <a:t>Hohe Gewichtsreduktion in </a:t>
            </a:r>
            <a:r>
              <a:rPr lang="de-DE" b="1" dirty="0">
                <a:solidFill>
                  <a:schemeClr val="accent5"/>
                </a:solidFill>
              </a:rPr>
              <a:t>ersten 3 Monaten</a:t>
            </a:r>
          </a:p>
          <a:p>
            <a:r>
              <a:rPr lang="de-DE" b="1" dirty="0">
                <a:solidFill>
                  <a:schemeClr val="accent5"/>
                </a:solidFill>
              </a:rPr>
              <a:t>Unterstützung</a:t>
            </a:r>
            <a:r>
              <a:rPr lang="de-DE" dirty="0"/>
              <a:t> durch andere Menschen (Familie, Freunde, MOVE-Teilnehmende)</a:t>
            </a:r>
          </a:p>
          <a:p>
            <a:r>
              <a:rPr lang="de-DE" b="1" dirty="0">
                <a:solidFill>
                  <a:schemeClr val="accent5"/>
                </a:solidFill>
              </a:rPr>
              <a:t>Realistische Ziele</a:t>
            </a:r>
            <a:r>
              <a:rPr lang="de-DE" dirty="0"/>
              <a:t>, die Sie motivieren</a:t>
            </a:r>
          </a:p>
          <a:p>
            <a:r>
              <a:rPr lang="de-DE" dirty="0"/>
              <a:t>Gezieltes, </a:t>
            </a:r>
            <a:r>
              <a:rPr lang="de-DE" b="1" dirty="0">
                <a:solidFill>
                  <a:schemeClr val="accent5"/>
                </a:solidFill>
              </a:rPr>
              <a:t>planvolles</a:t>
            </a:r>
            <a:r>
              <a:rPr lang="de-DE" dirty="0"/>
              <a:t> </a:t>
            </a:r>
            <a:r>
              <a:rPr lang="de-DE" b="1" dirty="0">
                <a:solidFill>
                  <a:schemeClr val="accent5"/>
                </a:solidFill>
              </a:rPr>
              <a:t>Vorgehen</a:t>
            </a:r>
            <a:r>
              <a:rPr lang="de-DE" dirty="0"/>
              <a:t> bei der Lebensstiländerung</a:t>
            </a:r>
          </a:p>
          <a:p>
            <a:r>
              <a:rPr lang="de-DE" dirty="0"/>
              <a:t>Unterstützung bei der </a:t>
            </a:r>
            <a:r>
              <a:rPr lang="de-DE" b="1" dirty="0">
                <a:solidFill>
                  <a:schemeClr val="accent5"/>
                </a:solidFill>
              </a:rPr>
              <a:t>Umsetzung</a:t>
            </a:r>
            <a:r>
              <a:rPr lang="de-DE" dirty="0"/>
              <a:t> </a:t>
            </a:r>
            <a:r>
              <a:rPr lang="de-DE" b="1" dirty="0">
                <a:solidFill>
                  <a:schemeClr val="accent5"/>
                </a:solidFill>
              </a:rPr>
              <a:t>im</a:t>
            </a:r>
            <a:r>
              <a:rPr lang="de-DE" dirty="0"/>
              <a:t> </a:t>
            </a:r>
            <a:r>
              <a:rPr lang="de-DE" b="1" dirty="0">
                <a:solidFill>
                  <a:schemeClr val="accent5"/>
                </a:solidFill>
              </a:rPr>
              <a:t>Alltag</a:t>
            </a:r>
            <a:r>
              <a:rPr lang="de-DE" dirty="0"/>
              <a:t> durch z.B. Wearables, Apps, CGM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B38878E-915D-1C11-97F4-B1DBE76DD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202" y="1262743"/>
            <a:ext cx="6484998" cy="5297714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4904C53-D910-CF80-D12A-10795C733AFC}"/>
              </a:ext>
            </a:extLst>
          </p:cNvPr>
          <p:cNvSpPr txBox="1"/>
          <p:nvPr/>
        </p:nvSpPr>
        <p:spPr>
          <a:xfrm>
            <a:off x="7220858" y="68580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i="0" dirty="0">
                <a:solidFill>
                  <a:srgbClr val="000000"/>
                </a:solidFill>
                <a:effectLst/>
                <a:latin typeface="Segment"/>
              </a:rPr>
              <a:t>VSB_2025-08-13_1348.jpg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EECE566-7770-82C0-50E8-DF81FA35383B}"/>
              </a:ext>
            </a:extLst>
          </p:cNvPr>
          <p:cNvSpPr txBox="1"/>
          <p:nvPr/>
        </p:nvSpPr>
        <p:spPr>
          <a:xfrm>
            <a:off x="0" y="-4207"/>
            <a:ext cx="155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1</a:t>
            </a:r>
          </a:p>
        </p:txBody>
      </p:sp>
    </p:spTree>
    <p:extLst>
      <p:ext uri="{BB962C8B-B14F-4D97-AF65-F5344CB8AC3E}">
        <p14:creationId xmlns:p14="http://schemas.microsoft.com/office/powerpoint/2010/main" val="1635778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9DAA40-034D-E3F6-27E5-5DDAAC99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Abnehmen: Gemeinsam geht’s besser</a:t>
            </a:r>
          </a:p>
        </p:txBody>
      </p:sp>
      <p:pic>
        <p:nvPicPr>
          <p:cNvPr id="4" name="Grafik 3" descr="Sport bei Übergewicht und Adipositas: Wie Bewegung das Abnehmen unterstützt  + Tipps für Sportarten">
            <a:extLst>
              <a:ext uri="{FF2B5EF4-FFF2-40B4-BE49-F238E27FC236}">
                <a16:creationId xmlns:a16="http://schemas.microsoft.com/office/drawing/2014/main" id="{E12A202A-8F1B-1A23-0548-A59927608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854" y="2291443"/>
            <a:ext cx="5133702" cy="3208564"/>
          </a:xfrm>
          <a:prstGeom prst="rect">
            <a:avLst/>
          </a:prstGeom>
        </p:spPr>
      </p:pic>
      <p:pic>
        <p:nvPicPr>
          <p:cNvPr id="5" name="Grafik 4" descr="Typ-2-Diabetes: Gute Werte durch die Nahrung | PTA-Forum">
            <a:extLst>
              <a:ext uri="{FF2B5EF4-FFF2-40B4-BE49-F238E27FC236}">
                <a16:creationId xmlns:a16="http://schemas.microsoft.com/office/drawing/2014/main" id="{86B7B607-6CDD-DEC1-37A4-C53D5745E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43" y="2291443"/>
            <a:ext cx="4811579" cy="320856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4E221F8-3B30-4896-0ACE-95AC2072BA12}"/>
              </a:ext>
            </a:extLst>
          </p:cNvPr>
          <p:cNvSpPr txBox="1"/>
          <p:nvPr/>
        </p:nvSpPr>
        <p:spPr>
          <a:xfrm>
            <a:off x="738198" y="5758543"/>
            <a:ext cx="9183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? Was machen Sie schon zusammen, um abzunehmen?</a:t>
            </a:r>
          </a:p>
        </p:txBody>
      </p:sp>
    </p:spTree>
    <p:extLst>
      <p:ext uri="{BB962C8B-B14F-4D97-AF65-F5344CB8AC3E}">
        <p14:creationId xmlns:p14="http://schemas.microsoft.com/office/powerpoint/2010/main" val="74515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B1CB0CE-34BD-5949-A7D9-898AEEAD0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0785" y="0"/>
            <a:ext cx="4671215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C756639-CB2D-2375-9296-549AB7124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Ernährung: Gemeinsam genießen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7A2E89-076F-6B61-FCA3-83CB9E818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50429" cy="3922032"/>
          </a:xfrm>
        </p:spPr>
        <p:txBody>
          <a:bodyPr>
            <a:normAutofit fontScale="92500" lnSpcReduction="10000"/>
          </a:bodyPr>
          <a:lstStyle/>
          <a:p>
            <a:r>
              <a:rPr lang="de-DE" sz="2000" dirty="0"/>
              <a:t>Langfristige Veränderung von Ernährungsgewohnheiten viel </a:t>
            </a:r>
            <a:r>
              <a:rPr lang="de-DE" sz="2000" b="1" dirty="0">
                <a:solidFill>
                  <a:schemeClr val="accent5"/>
                </a:solidFill>
              </a:rPr>
              <a:t>einfacher</a:t>
            </a:r>
            <a:r>
              <a:rPr lang="de-DE" sz="2000" dirty="0"/>
              <a:t>, wenn das </a:t>
            </a:r>
            <a:r>
              <a:rPr lang="de-DE" sz="2000" b="1" dirty="0">
                <a:solidFill>
                  <a:schemeClr val="accent5"/>
                </a:solidFill>
              </a:rPr>
              <a:t>Umfeld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unterstützt</a:t>
            </a:r>
          </a:p>
          <a:p>
            <a:pPr marL="0" indent="0">
              <a:buNone/>
            </a:pPr>
            <a:r>
              <a:rPr lang="de-DE" sz="2000" b="1" dirty="0"/>
              <a:t>Gemeinsam überlegen:</a:t>
            </a:r>
          </a:p>
          <a:p>
            <a:pPr lvl="0"/>
            <a:r>
              <a:rPr lang="de-DE" sz="2000" dirty="0"/>
              <a:t>Was kommt </a:t>
            </a:r>
            <a:r>
              <a:rPr lang="de-DE" sz="2000" b="1" dirty="0">
                <a:solidFill>
                  <a:schemeClr val="accent5"/>
                </a:solidFill>
              </a:rPr>
              <a:t>neu</a:t>
            </a:r>
            <a:r>
              <a:rPr lang="de-DE" sz="2000" dirty="0"/>
              <a:t> auf die </a:t>
            </a:r>
            <a:r>
              <a:rPr lang="de-DE" sz="2000" b="1" dirty="0">
                <a:solidFill>
                  <a:schemeClr val="accent5"/>
                </a:solidFill>
              </a:rPr>
              <a:t>Einkaufsliste</a:t>
            </a:r>
            <a:r>
              <a:rPr lang="de-DE" sz="2000" dirty="0"/>
              <a:t> – was wird gestrichen?</a:t>
            </a:r>
          </a:p>
          <a:p>
            <a:pPr lvl="0"/>
            <a:r>
              <a:rPr lang="de-DE" sz="2000" dirty="0"/>
              <a:t>Wie können wir gemeinsam </a:t>
            </a:r>
            <a:r>
              <a:rPr lang="de-DE" sz="2000" b="1" dirty="0">
                <a:solidFill>
                  <a:schemeClr val="accent5"/>
                </a:solidFill>
              </a:rPr>
              <a:t>gesund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kochen</a:t>
            </a:r>
            <a:r>
              <a:rPr lang="de-DE" sz="2000" dirty="0"/>
              <a:t>? </a:t>
            </a:r>
          </a:p>
          <a:p>
            <a:pPr lvl="0"/>
            <a:r>
              <a:rPr lang="de-DE" sz="2000" dirty="0"/>
              <a:t>Wie können wir unsere </a:t>
            </a:r>
            <a:r>
              <a:rPr lang="de-DE" sz="2000" b="1" dirty="0">
                <a:solidFill>
                  <a:schemeClr val="accent5"/>
                </a:solidFill>
              </a:rPr>
              <a:t>Lieblingsgerichte</a:t>
            </a:r>
            <a:r>
              <a:rPr lang="de-DE" sz="2000" dirty="0"/>
              <a:t> etwas </a:t>
            </a:r>
            <a:r>
              <a:rPr lang="de-DE" sz="2000" b="1" dirty="0">
                <a:solidFill>
                  <a:schemeClr val="accent5"/>
                </a:solidFill>
              </a:rPr>
              <a:t>gesünder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zubereiten</a:t>
            </a:r>
            <a:r>
              <a:rPr lang="de-DE" sz="2000" dirty="0"/>
              <a:t>? </a:t>
            </a:r>
          </a:p>
          <a:p>
            <a:pPr lvl="0"/>
            <a:r>
              <a:rPr lang="de-DE" sz="2000" dirty="0"/>
              <a:t>Wie können wir zuhause </a:t>
            </a:r>
            <a:r>
              <a:rPr lang="de-DE" sz="2000" b="1" dirty="0">
                <a:solidFill>
                  <a:schemeClr val="accent5"/>
                </a:solidFill>
              </a:rPr>
              <a:t>ungesunde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Lebensmittel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weniger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sichtbar</a:t>
            </a:r>
            <a:r>
              <a:rPr lang="de-DE" sz="2000" dirty="0"/>
              <a:t> machen? </a:t>
            </a:r>
          </a:p>
          <a:p>
            <a:pPr lvl="0"/>
            <a:r>
              <a:rPr lang="de-DE" sz="2000" dirty="0"/>
              <a:t>Wie können wir </a:t>
            </a:r>
            <a:r>
              <a:rPr lang="de-DE" sz="2000" b="1" dirty="0">
                <a:solidFill>
                  <a:schemeClr val="accent5"/>
                </a:solidFill>
              </a:rPr>
              <a:t>gemeinsam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essen</a:t>
            </a:r>
            <a:r>
              <a:rPr lang="de-DE" sz="2000" dirty="0"/>
              <a:t>, </a:t>
            </a:r>
            <a:r>
              <a:rPr lang="de-DE" sz="2000" b="1" dirty="0">
                <a:solidFill>
                  <a:schemeClr val="accent5"/>
                </a:solidFill>
              </a:rPr>
              <a:t>ohne</a:t>
            </a:r>
            <a:r>
              <a:rPr lang="de-DE" sz="2000" dirty="0"/>
              <a:t> dass einer das Essen des anderen </a:t>
            </a:r>
            <a:r>
              <a:rPr lang="de-DE" sz="2000" b="1" dirty="0">
                <a:solidFill>
                  <a:schemeClr val="accent5"/>
                </a:solidFill>
              </a:rPr>
              <a:t>kontrolliert</a:t>
            </a:r>
            <a:r>
              <a:rPr lang="de-DE" sz="2000" dirty="0"/>
              <a:t>?</a:t>
            </a:r>
          </a:p>
          <a:p>
            <a:pPr lvl="0"/>
            <a:endParaRPr lang="de-DE" sz="2000" dirty="0"/>
          </a:p>
          <a:p>
            <a:endParaRPr lang="de-DE" sz="2000" dirty="0"/>
          </a:p>
          <a:p>
            <a:pPr lvl="1"/>
            <a:endParaRPr lang="de-DE" sz="18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78AFCC5-6513-0CC3-C06A-B5C55012F379}"/>
              </a:ext>
            </a:extLst>
          </p:cNvPr>
          <p:cNvSpPr txBox="1"/>
          <p:nvPr/>
        </p:nvSpPr>
        <p:spPr>
          <a:xfrm>
            <a:off x="9149192" y="7258957"/>
            <a:ext cx="2823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VSB_2025-08-12_0069.jpg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5060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BF875E2-F98F-10B1-3A71-4896264B31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15672" r="13196"/>
          <a:stretch>
            <a:fillRect/>
          </a:stretch>
        </p:blipFill>
        <p:spPr>
          <a:xfrm>
            <a:off x="5003800" y="0"/>
            <a:ext cx="71882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79C971F-D978-6B24-8CD0-A668E1BE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Bewegung: Gemeinsam aktiv sein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998BF61-BD65-2D39-EF6F-3EF3E301B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27492" cy="4351338"/>
          </a:xfrm>
        </p:spPr>
        <p:txBody>
          <a:bodyPr>
            <a:normAutofit/>
          </a:bodyPr>
          <a:lstStyle/>
          <a:p>
            <a:r>
              <a:rPr lang="de-DE" sz="2000" dirty="0"/>
              <a:t>Bewegung ist oft </a:t>
            </a:r>
            <a:r>
              <a:rPr lang="de-DE" sz="2000" b="1" dirty="0">
                <a:solidFill>
                  <a:schemeClr val="accent5"/>
                </a:solidFill>
              </a:rPr>
              <a:t>leichter</a:t>
            </a:r>
            <a:r>
              <a:rPr lang="de-DE" sz="2000" dirty="0"/>
              <a:t>, wenn man sie </a:t>
            </a:r>
            <a:r>
              <a:rPr lang="de-DE" sz="2000" b="1" dirty="0">
                <a:solidFill>
                  <a:schemeClr val="accent5"/>
                </a:solidFill>
              </a:rPr>
              <a:t>gemeinsam</a:t>
            </a:r>
            <a:r>
              <a:rPr lang="de-DE" sz="2000" dirty="0"/>
              <a:t> macht</a:t>
            </a:r>
          </a:p>
          <a:p>
            <a:pPr marL="0" indent="0">
              <a:buNone/>
            </a:pPr>
            <a:r>
              <a:rPr lang="de-DE" sz="2000" b="1" dirty="0"/>
              <a:t>Gemeinsam überlegen:</a:t>
            </a:r>
          </a:p>
          <a:p>
            <a:pPr lvl="0"/>
            <a:r>
              <a:rPr lang="de-DE" sz="2000" dirty="0"/>
              <a:t>Welche Bewegung macht uns </a:t>
            </a:r>
            <a:r>
              <a:rPr lang="de-DE" sz="2000" b="1" dirty="0">
                <a:solidFill>
                  <a:schemeClr val="accent5"/>
                </a:solidFill>
              </a:rPr>
              <a:t>gemeinsam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Spaß</a:t>
            </a:r>
            <a:r>
              <a:rPr lang="de-DE" sz="2000" dirty="0"/>
              <a:t>? </a:t>
            </a:r>
          </a:p>
          <a:p>
            <a:pPr lvl="0"/>
            <a:r>
              <a:rPr lang="de-DE" sz="2000" b="1" dirty="0">
                <a:solidFill>
                  <a:schemeClr val="accent5"/>
                </a:solidFill>
              </a:rPr>
              <a:t>Was</a:t>
            </a:r>
            <a:r>
              <a:rPr lang="de-DE" sz="2000" dirty="0"/>
              <a:t> können wir </a:t>
            </a:r>
            <a:r>
              <a:rPr lang="de-DE" sz="2000" b="1" dirty="0">
                <a:solidFill>
                  <a:schemeClr val="accent5"/>
                </a:solidFill>
              </a:rPr>
              <a:t>gemeinsam</a:t>
            </a:r>
            <a:r>
              <a:rPr lang="de-DE" sz="2000" dirty="0"/>
              <a:t> unternehmen? </a:t>
            </a:r>
          </a:p>
          <a:p>
            <a:pPr lvl="0"/>
            <a:r>
              <a:rPr lang="de-DE" sz="2000" dirty="0"/>
              <a:t>Wann und wie können wir mehr </a:t>
            </a:r>
            <a:r>
              <a:rPr lang="de-DE" sz="2000" b="1" dirty="0">
                <a:solidFill>
                  <a:schemeClr val="accent5"/>
                </a:solidFill>
              </a:rPr>
              <a:t>Bewegung</a:t>
            </a:r>
            <a:r>
              <a:rPr lang="de-DE" sz="2000" dirty="0"/>
              <a:t> in unseren </a:t>
            </a:r>
            <a:r>
              <a:rPr lang="de-DE" sz="2000" b="1" dirty="0">
                <a:solidFill>
                  <a:schemeClr val="accent5"/>
                </a:solidFill>
              </a:rPr>
              <a:t>Alltag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einbauen</a:t>
            </a:r>
            <a:r>
              <a:rPr lang="de-DE" sz="2000" dirty="0"/>
              <a:t>? </a:t>
            </a:r>
          </a:p>
          <a:p>
            <a:pPr lvl="0"/>
            <a:r>
              <a:rPr lang="de-DE" sz="2000" dirty="0"/>
              <a:t>Wie können wir uns gegenseitig zu mehr Bewegung motivieren, </a:t>
            </a:r>
            <a:r>
              <a:rPr lang="de-DE" sz="2000" b="1" dirty="0">
                <a:solidFill>
                  <a:schemeClr val="accent5"/>
                </a:solidFill>
              </a:rPr>
              <a:t>ohne Druck </a:t>
            </a:r>
            <a:r>
              <a:rPr lang="de-DE" sz="2000" dirty="0"/>
              <a:t>zu machen? </a:t>
            </a:r>
          </a:p>
          <a:p>
            <a:endParaRPr lang="de-DE" sz="2000" dirty="0"/>
          </a:p>
          <a:p>
            <a:pPr lvl="1"/>
            <a:endParaRPr lang="de-DE" sz="1800" dirty="0"/>
          </a:p>
          <a:p>
            <a:endParaRPr lang="de-DE" sz="24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7ED0891-E4AF-5A55-CED6-8905BBFE7FCD}"/>
              </a:ext>
            </a:extLst>
          </p:cNvPr>
          <p:cNvSpPr txBox="1"/>
          <p:nvPr/>
        </p:nvSpPr>
        <p:spPr>
          <a:xfrm>
            <a:off x="9022103" y="7032109"/>
            <a:ext cx="2823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VSB_2025-08-13_1689.jpg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6519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Moderne multiethnische, unstereotypisierte Paar-Lifestyle-Momente zu Hause. - Lizenzfrei Küche Stock-Foto">
            <a:extLst>
              <a:ext uri="{FF2B5EF4-FFF2-40B4-BE49-F238E27FC236}">
                <a16:creationId xmlns:a16="http://schemas.microsoft.com/office/drawing/2014/main" id="{694C9375-D612-26E4-3D36-71E9184BB2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914"/>
          <a:stretch>
            <a:fillRect/>
          </a:stretch>
        </p:blipFill>
        <p:spPr>
          <a:xfrm>
            <a:off x="6382693" y="0"/>
            <a:ext cx="5809307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145249E-9E45-BB87-2552-17F448867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Unterstützung: ganz praktisch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45BAE6-2604-5BC3-BB13-158301671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82543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e-DE" b="1" dirty="0"/>
              <a:t>Gemeinsam…</a:t>
            </a:r>
          </a:p>
          <a:p>
            <a:pPr lvl="0"/>
            <a:r>
              <a:rPr lang="de-DE" dirty="0"/>
              <a:t>einkaufen </a:t>
            </a:r>
          </a:p>
          <a:p>
            <a:pPr lvl="0"/>
            <a:r>
              <a:rPr lang="de-DE" dirty="0"/>
              <a:t>kochen</a:t>
            </a:r>
          </a:p>
          <a:p>
            <a:pPr lvl="0"/>
            <a:r>
              <a:rPr lang="de-DE" dirty="0"/>
              <a:t>essen</a:t>
            </a:r>
          </a:p>
          <a:p>
            <a:pPr lvl="0"/>
            <a:r>
              <a:rPr lang="de-DE" dirty="0"/>
              <a:t>Bewegung planen</a:t>
            </a:r>
          </a:p>
          <a:p>
            <a:pPr lvl="0"/>
            <a:r>
              <a:rPr lang="de-DE" dirty="0"/>
              <a:t>aktiv sein </a:t>
            </a:r>
          </a:p>
          <a:p>
            <a:pPr lvl="0"/>
            <a:r>
              <a:rPr lang="de-DE" dirty="0"/>
              <a:t>Routinen entwickeln </a:t>
            </a:r>
          </a:p>
          <a:p>
            <a:pPr lvl="0"/>
            <a:r>
              <a:rPr lang="de-DE" dirty="0"/>
              <a:t>Ziele festlegen</a:t>
            </a:r>
          </a:p>
          <a:p>
            <a:pPr lvl="0"/>
            <a:endParaRPr lang="de-DE" dirty="0"/>
          </a:p>
          <a:p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A3457AF-0B13-3968-4710-2EC6F5F2628D}"/>
              </a:ext>
            </a:extLst>
          </p:cNvPr>
          <p:cNvSpPr txBox="1"/>
          <p:nvPr/>
        </p:nvSpPr>
        <p:spPr>
          <a:xfrm>
            <a:off x="6238592" y="6992937"/>
            <a:ext cx="60975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https://www.istockphoto.com/de/foto/moderne-multiethnische-unstereotypisierte-paar-lifestyle-momente-zu-hause-gm1368820983-438716001</a:t>
            </a:r>
          </a:p>
        </p:txBody>
      </p:sp>
    </p:spTree>
    <p:extLst>
      <p:ext uri="{BB962C8B-B14F-4D97-AF65-F5344CB8AC3E}">
        <p14:creationId xmlns:p14="http://schemas.microsoft.com/office/powerpoint/2010/main" val="2942440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EE138-CB91-6391-2E6C-45E17C89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CEDB7034-9FCF-AC38-90C4-59594288B8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-1865589"/>
            <a:ext cx="14351846" cy="956556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772059E-375B-B280-9865-1034DF89A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Unterstützung: emotional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47FD76-D62C-02F3-FDDA-AA3A45724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9500"/>
            <a:ext cx="5848379" cy="4351338"/>
          </a:xfrm>
        </p:spPr>
        <p:txBody>
          <a:bodyPr>
            <a:normAutofit fontScale="62500" lnSpcReduction="20000"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Interesse</a:t>
            </a:r>
            <a:r>
              <a:rPr lang="de-DE" dirty="0"/>
              <a:t> an </a:t>
            </a:r>
            <a:r>
              <a:rPr lang="de-DE" sz="2900" b="1" dirty="0">
                <a:solidFill>
                  <a:schemeClr val="accent5"/>
                </a:solidFill>
              </a:rPr>
              <a:t>Fortschritten</a:t>
            </a:r>
            <a:r>
              <a:rPr lang="de-DE" dirty="0"/>
              <a:t> und Schwierigkeiten zeigen</a:t>
            </a:r>
          </a:p>
          <a:p>
            <a:r>
              <a:rPr lang="de-DE" sz="2900" b="1" dirty="0">
                <a:solidFill>
                  <a:schemeClr val="accent5"/>
                </a:solidFill>
              </a:rPr>
              <a:t>Gemeinsam</a:t>
            </a:r>
            <a:r>
              <a:rPr lang="de-DE" dirty="0"/>
              <a:t> nach </a:t>
            </a:r>
            <a:r>
              <a:rPr lang="de-DE" sz="2900" b="1" dirty="0">
                <a:solidFill>
                  <a:schemeClr val="accent5"/>
                </a:solidFill>
              </a:rPr>
              <a:t>Lösungen</a:t>
            </a:r>
            <a:r>
              <a:rPr lang="de-DE" dirty="0"/>
              <a:t> suchen, wenn Schwierigkeiten entstehen</a:t>
            </a:r>
          </a:p>
          <a:p>
            <a:r>
              <a:rPr lang="de-DE" sz="2900" b="1" dirty="0">
                <a:solidFill>
                  <a:schemeClr val="accent5"/>
                </a:solidFill>
              </a:rPr>
              <a:t>Mut</a:t>
            </a:r>
            <a:r>
              <a:rPr lang="de-DE" dirty="0"/>
              <a:t> </a:t>
            </a:r>
            <a:r>
              <a:rPr lang="de-DE" sz="2900" b="1" dirty="0">
                <a:solidFill>
                  <a:schemeClr val="accent5"/>
                </a:solidFill>
              </a:rPr>
              <a:t>machen</a:t>
            </a:r>
            <a:r>
              <a:rPr lang="de-DE" dirty="0"/>
              <a:t> und </a:t>
            </a:r>
            <a:r>
              <a:rPr lang="de-DE" sz="2900" b="1" dirty="0">
                <a:solidFill>
                  <a:schemeClr val="accent5"/>
                </a:solidFill>
              </a:rPr>
              <a:t>motivieren</a:t>
            </a:r>
            <a:r>
              <a:rPr lang="de-DE" dirty="0"/>
              <a:t>, auch wenn es mal nicht vorangeht</a:t>
            </a:r>
          </a:p>
          <a:p>
            <a:r>
              <a:rPr lang="de-DE" dirty="0"/>
              <a:t>Ein </a:t>
            </a:r>
            <a:r>
              <a:rPr lang="de-DE" sz="2900" b="1" dirty="0">
                <a:solidFill>
                  <a:schemeClr val="accent5"/>
                </a:solidFill>
              </a:rPr>
              <a:t>offenes Ohr haben </a:t>
            </a:r>
            <a:r>
              <a:rPr lang="de-DE" dirty="0"/>
              <a:t>und nicht direkt Lösungsvorschläge anbieten</a:t>
            </a:r>
          </a:p>
          <a:p>
            <a:r>
              <a:rPr lang="de-DE" sz="2900" b="1" dirty="0">
                <a:solidFill>
                  <a:schemeClr val="accent5"/>
                </a:solidFill>
              </a:rPr>
              <a:t>Verständnis</a:t>
            </a:r>
            <a:r>
              <a:rPr lang="de-DE" dirty="0"/>
              <a:t> für Schwierigkeiten zeigen </a:t>
            </a:r>
          </a:p>
          <a:p>
            <a:r>
              <a:rPr lang="de-DE" sz="2900" b="1" dirty="0">
                <a:solidFill>
                  <a:schemeClr val="accent5"/>
                </a:solidFill>
              </a:rPr>
              <a:t>Keine Anreize </a:t>
            </a:r>
            <a:r>
              <a:rPr lang="de-DE" dirty="0"/>
              <a:t>zu ungesundem Essen schaffen</a:t>
            </a:r>
          </a:p>
          <a:p>
            <a:r>
              <a:rPr lang="de-DE" dirty="0"/>
              <a:t>Kleine Erfolge sehen und </a:t>
            </a:r>
            <a:r>
              <a:rPr lang="de-DE" sz="2900" b="1" dirty="0">
                <a:solidFill>
                  <a:schemeClr val="accent5"/>
                </a:solidFill>
              </a:rPr>
              <a:t>gemeinsam feiern</a:t>
            </a:r>
          </a:p>
          <a:p>
            <a:r>
              <a:rPr lang="de-DE" sz="2900" b="1" dirty="0">
                <a:solidFill>
                  <a:schemeClr val="accent5"/>
                </a:solidFill>
              </a:rPr>
              <a:t>Geduldig</a:t>
            </a:r>
            <a:r>
              <a:rPr lang="de-DE" dirty="0"/>
              <a:t> sein, wenn es mal nicht so klappt</a:t>
            </a:r>
          </a:p>
          <a:p>
            <a:r>
              <a:rPr lang="de-DE" sz="2900" b="1" dirty="0">
                <a:solidFill>
                  <a:schemeClr val="accent5"/>
                </a:solidFill>
              </a:rPr>
              <a:t>Druck herausnehmen </a:t>
            </a:r>
            <a:r>
              <a:rPr lang="de-DE" dirty="0"/>
              <a:t>und nicht auf Erfolge drängen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dirty="0"/>
              <a:t>! Entscheidend ist, dass Unterstützung nicht als Kontrolle oder Kritik erlebt wird!</a:t>
            </a:r>
          </a:p>
          <a:p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2F59312-C6D9-A584-CC04-C9AE95586233}"/>
              </a:ext>
            </a:extLst>
          </p:cNvPr>
          <p:cNvSpPr txBox="1"/>
          <p:nvPr/>
        </p:nvSpPr>
        <p:spPr>
          <a:xfrm>
            <a:off x="6566026" y="6858000"/>
            <a:ext cx="71748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https://www.istockphoto.com/de/foto/sch%C3%B6ne-lateinamerikanische-freundinnen-die-sich-umarmen-und-l%C3%A4cheln-gm1471084343-501768817</a:t>
            </a:r>
          </a:p>
        </p:txBody>
      </p:sp>
    </p:spTree>
    <p:extLst>
      <p:ext uri="{BB962C8B-B14F-4D97-AF65-F5344CB8AC3E}">
        <p14:creationId xmlns:p14="http://schemas.microsoft.com/office/powerpoint/2010/main" val="2612082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Frau misst ihr Gewicht auf der Waage - Lizenzfrei Adipositas Stock-Foto">
            <a:extLst>
              <a:ext uri="{FF2B5EF4-FFF2-40B4-BE49-F238E27FC236}">
                <a16:creationId xmlns:a16="http://schemas.microsoft.com/office/drawing/2014/main" id="{84DD44D8-9BE7-70D9-ACD3-9BFD704D79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b="28141"/>
          <a:stretch>
            <a:fillRect/>
          </a:stretch>
        </p:blipFill>
        <p:spPr>
          <a:xfrm>
            <a:off x="-569976" y="1"/>
            <a:ext cx="14533626" cy="696589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51C401F-89A1-1356-ADDF-B3DBA52DA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meinen Sie dazu? Hilfreich oder nicht?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149652-C006-3D74-3934-A12707027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endParaRPr lang="de-DE" i="1" dirty="0"/>
          </a:p>
          <a:p>
            <a:pPr marL="0" indent="0" algn="ctr">
              <a:buNone/>
            </a:pPr>
            <a:r>
              <a:rPr lang="de-DE" i="1" dirty="0"/>
              <a:t>„Willst du die zweite Portion wirklich noch essen?“</a:t>
            </a:r>
          </a:p>
          <a:p>
            <a:pPr marL="0" indent="0" algn="ctr">
              <a:buNone/>
            </a:pPr>
            <a:endParaRPr lang="de-DE" i="1" dirty="0"/>
          </a:p>
          <a:p>
            <a:pPr marL="0" indent="0" algn="ctr">
              <a:buNone/>
            </a:pPr>
            <a:r>
              <a:rPr lang="de-DE" i="1" dirty="0"/>
              <a:t>„Hast du dich heute schon gewogen?“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2266581-0D0C-4565-92E4-8AF0F9F8B921}"/>
              </a:ext>
            </a:extLst>
          </p:cNvPr>
          <p:cNvSpPr txBox="1"/>
          <p:nvPr/>
        </p:nvSpPr>
        <p:spPr>
          <a:xfrm>
            <a:off x="3843338" y="6965892"/>
            <a:ext cx="72675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https://www.istockphoto.com/de/foto/frau-misst-ihr-gewicht-auf-der-waage-gm2035842071-562365613</a:t>
            </a:r>
          </a:p>
        </p:txBody>
      </p:sp>
    </p:spTree>
    <p:extLst>
      <p:ext uri="{BB962C8B-B14F-4D97-AF65-F5344CB8AC3E}">
        <p14:creationId xmlns:p14="http://schemas.microsoft.com/office/powerpoint/2010/main" val="2730600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10493-DB93-360A-65A8-FE8E7DADE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EDE59EC-4FAA-91CF-93AA-CE56BCC72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938" y="0"/>
            <a:ext cx="4586062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50435B6-48C6-FF2F-2D51-FE88324A5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dieser Satz alles auslösen kann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03071D5-0131-EB87-8086-737B4A4B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4157"/>
            <a:ext cx="10148453" cy="461871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2400" i="1" u="sng" dirty="0"/>
              <a:t>„Willst du die zweite Portion wirklich noch essen?“</a:t>
            </a:r>
          </a:p>
          <a:p>
            <a:pPr marL="0" lvl="0" indent="0">
              <a:buNone/>
            </a:pPr>
            <a:r>
              <a:rPr lang="de-DE" sz="2400" b="1" dirty="0"/>
              <a:t>Hilfreicher Impuls</a:t>
            </a:r>
            <a:endParaRPr lang="de-DE" sz="2400" b="1" i="1" dirty="0"/>
          </a:p>
          <a:p>
            <a:pPr lvl="0"/>
            <a:r>
              <a:rPr lang="de-DE" sz="2400" i="1" dirty="0"/>
              <a:t>„Stimmt, ich bin eigentlich schon satt.“</a:t>
            </a:r>
            <a:endParaRPr lang="de-DE" sz="2400" dirty="0"/>
          </a:p>
          <a:p>
            <a:pPr marL="0" lvl="0" indent="0">
              <a:buNone/>
            </a:pPr>
            <a:r>
              <a:rPr lang="de-DE" sz="2400" b="1" dirty="0"/>
              <a:t>Scham oder schlechtes Gewissen</a:t>
            </a:r>
          </a:p>
          <a:p>
            <a:pPr lvl="0"/>
            <a:r>
              <a:rPr lang="de-DE" sz="2400" i="1" dirty="0"/>
              <a:t>„Offenbar esse ich zu viel.“</a:t>
            </a:r>
          </a:p>
          <a:p>
            <a:pPr marL="0" indent="0">
              <a:buNone/>
            </a:pPr>
            <a:r>
              <a:rPr lang="de-DE" sz="2400" b="1" dirty="0">
                <a:sym typeface="Wingdings" panose="05000000000000000000" pitchFamily="2" charset="2"/>
              </a:rPr>
              <a:t>Ä</a:t>
            </a:r>
            <a:r>
              <a:rPr lang="de-DE" sz="2400" b="1" dirty="0"/>
              <a:t>rger oder Widerstand</a:t>
            </a:r>
          </a:p>
          <a:p>
            <a:pPr lvl="0"/>
            <a:r>
              <a:rPr lang="de-DE" sz="2400" i="1" dirty="0"/>
              <a:t>„Du kontrollierst, was ich esse.“</a:t>
            </a:r>
          </a:p>
          <a:p>
            <a:pPr marL="0" indent="0">
              <a:buNone/>
            </a:pPr>
            <a:r>
              <a:rPr lang="de-DE" sz="2400" b="1" dirty="0"/>
              <a:t>Gefühl von Abwertung</a:t>
            </a:r>
          </a:p>
          <a:p>
            <a:pPr lvl="0"/>
            <a:r>
              <a:rPr lang="de-DE" sz="2400" i="1" dirty="0"/>
              <a:t>„Du findest mich zu dick.“</a:t>
            </a:r>
          </a:p>
          <a:p>
            <a:pPr marL="0" lvl="0" indent="0">
              <a:buNone/>
            </a:pPr>
            <a:r>
              <a:rPr lang="de-DE" sz="2400" b="1" dirty="0">
                <a:sym typeface="Wingdings" panose="05000000000000000000" pitchFamily="2" charset="2"/>
              </a:rPr>
              <a:t> </a:t>
            </a:r>
            <a:r>
              <a:rPr lang="de-DE" sz="2400" b="1" dirty="0"/>
              <a:t>Fürsorge</a:t>
            </a:r>
            <a:endParaRPr lang="de-DE" sz="2400" b="1" dirty="0">
              <a:sym typeface="Wingdings" panose="05000000000000000000" pitchFamily="2" charset="2"/>
            </a:endParaRPr>
          </a:p>
          <a:p>
            <a:r>
              <a:rPr lang="de-DE" sz="2400" i="1" dirty="0"/>
              <a:t>„Du möchtest mich unterstützen.“</a:t>
            </a:r>
          </a:p>
          <a:p>
            <a:pPr marL="0" lvl="0" indent="0">
              <a:buNone/>
            </a:pPr>
            <a:endParaRPr lang="de-DE" sz="2400" dirty="0"/>
          </a:p>
          <a:p>
            <a:endParaRPr lang="de-DE" sz="24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4EA8238-5F0F-8061-2624-78E5E2045190}"/>
              </a:ext>
            </a:extLst>
          </p:cNvPr>
          <p:cNvSpPr txBox="1"/>
          <p:nvPr/>
        </p:nvSpPr>
        <p:spPr>
          <a:xfrm>
            <a:off x="7612090" y="6858000"/>
            <a:ext cx="61291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VSB_2025-08-12_0155.jpg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2305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9D279BE-AD03-A1B7-26F3-BC5943C92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090" y="0"/>
            <a:ext cx="457991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080406A-5795-DAA3-6D53-7BECA4323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Gut gemeint, aber nicht immer hilfreich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CC080E-F8D3-6E40-A538-5AE67825A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72144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/>
              <a:t>Vermeiden: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Ungefragte Kommentare </a:t>
            </a:r>
            <a:r>
              <a:rPr lang="de-DE" sz="2000" dirty="0"/>
              <a:t>zum Gewicht oder Aussehen 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Ständiges Nachfragen </a:t>
            </a:r>
            <a:r>
              <a:rPr lang="de-DE" sz="2000" dirty="0"/>
              <a:t>nach Gewichtsabnahme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Kontrolle</a:t>
            </a:r>
            <a:r>
              <a:rPr lang="de-DE" sz="2000" dirty="0"/>
              <a:t> von Essensmengen 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Ungefragte</a:t>
            </a:r>
            <a:r>
              <a:rPr lang="de-DE" sz="2000" dirty="0"/>
              <a:t> Ernährungstipps 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Schuldgefühle erzeugen</a:t>
            </a:r>
            <a:r>
              <a:rPr lang="de-DE" sz="2000" dirty="0"/>
              <a:t>, wenn Zeiger der Waage nach oben zeigt</a:t>
            </a:r>
          </a:p>
          <a:p>
            <a:r>
              <a:rPr lang="de-DE" sz="2000" dirty="0"/>
              <a:t>Lebensmittel als „</a:t>
            </a:r>
            <a:r>
              <a:rPr lang="de-DE" sz="2000" b="1" dirty="0">
                <a:solidFill>
                  <a:schemeClr val="accent5"/>
                </a:solidFill>
              </a:rPr>
              <a:t>gut</a:t>
            </a:r>
            <a:r>
              <a:rPr lang="de-DE" sz="2000" dirty="0"/>
              <a:t>“ oder „</a:t>
            </a:r>
            <a:r>
              <a:rPr lang="de-DE" sz="2000" b="1" dirty="0">
                <a:solidFill>
                  <a:schemeClr val="accent5"/>
                </a:solidFill>
              </a:rPr>
              <a:t>schlecht</a:t>
            </a:r>
            <a:r>
              <a:rPr lang="de-DE" sz="2000" dirty="0"/>
              <a:t>“ </a:t>
            </a:r>
            <a:r>
              <a:rPr lang="de-DE" sz="2000" b="1" dirty="0">
                <a:solidFill>
                  <a:schemeClr val="accent5"/>
                </a:solidFill>
              </a:rPr>
              <a:t>abstempeln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Vergleiche</a:t>
            </a:r>
            <a:r>
              <a:rPr lang="de-DE" sz="2000" dirty="0"/>
              <a:t> mit anderen </a:t>
            </a:r>
          </a:p>
          <a:p>
            <a:pPr lvl="0"/>
            <a:r>
              <a:rPr lang="de-DE" sz="2000" dirty="0"/>
              <a:t>Die Person auf ihr </a:t>
            </a:r>
            <a:r>
              <a:rPr lang="de-DE" sz="2000" b="1" dirty="0">
                <a:solidFill>
                  <a:schemeClr val="accent5"/>
                </a:solidFill>
              </a:rPr>
              <a:t>Gewicht reduzieren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Lob</a:t>
            </a:r>
            <a:r>
              <a:rPr lang="de-DE" sz="2000" dirty="0"/>
              <a:t> oder </a:t>
            </a:r>
            <a:r>
              <a:rPr lang="de-DE" sz="2000" b="1" dirty="0">
                <a:solidFill>
                  <a:schemeClr val="accent5"/>
                </a:solidFill>
              </a:rPr>
              <a:t>Kritik</a:t>
            </a:r>
            <a:r>
              <a:rPr lang="de-DE" sz="2000" dirty="0"/>
              <a:t> ausschließlich </a:t>
            </a:r>
            <a:r>
              <a:rPr lang="de-DE" sz="2000" b="1" dirty="0">
                <a:solidFill>
                  <a:schemeClr val="accent5"/>
                </a:solidFill>
              </a:rPr>
              <a:t>abhängig</a:t>
            </a:r>
            <a:r>
              <a:rPr lang="de-DE" sz="2000" dirty="0"/>
              <a:t> vom </a:t>
            </a:r>
            <a:r>
              <a:rPr lang="de-DE" sz="2000" b="1" dirty="0">
                <a:solidFill>
                  <a:schemeClr val="accent5"/>
                </a:solidFill>
              </a:rPr>
              <a:t>Gewicht</a:t>
            </a:r>
            <a:r>
              <a:rPr lang="de-DE" sz="2000" dirty="0"/>
              <a:t>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0E3144D-9722-D90C-5E5C-10920262CAEC}"/>
              </a:ext>
            </a:extLst>
          </p:cNvPr>
          <p:cNvSpPr txBox="1"/>
          <p:nvPr/>
        </p:nvSpPr>
        <p:spPr>
          <a:xfrm>
            <a:off x="7612090" y="6858000"/>
            <a:ext cx="61291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VSB_2025-08-12_0058.jpg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9355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392914B-7EE4-8A5E-E510-1A545816EE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503247" y="0"/>
            <a:ext cx="6195747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AB68252-D2B1-560F-2301-BEFB7414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Hilfreiche Unterstützung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544123-385F-52B1-ED4C-7A42C3140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04" y="1825625"/>
            <a:ext cx="578914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/>
              <a:t>Unterstützung ist dann hilfreich, wenn sie</a:t>
            </a:r>
          </a:p>
          <a:p>
            <a:r>
              <a:rPr lang="de-DE" sz="2400" b="1" dirty="0">
                <a:solidFill>
                  <a:schemeClr val="accent5"/>
                </a:solidFill>
              </a:rPr>
              <a:t>Positives</a:t>
            </a:r>
            <a:r>
              <a:rPr lang="de-DE" sz="2400" dirty="0"/>
              <a:t> betont</a:t>
            </a:r>
          </a:p>
          <a:p>
            <a:r>
              <a:rPr lang="de-DE" sz="2400" b="1" dirty="0">
                <a:solidFill>
                  <a:schemeClr val="accent5"/>
                </a:solidFill>
              </a:rPr>
              <a:t>Nicht abwertet</a:t>
            </a:r>
          </a:p>
          <a:p>
            <a:r>
              <a:rPr lang="de-DE" sz="2400" dirty="0"/>
              <a:t>Die Person </a:t>
            </a:r>
            <a:r>
              <a:rPr lang="de-DE" sz="2400" b="1" dirty="0">
                <a:solidFill>
                  <a:schemeClr val="accent5"/>
                </a:solidFill>
              </a:rPr>
              <a:t>nicht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auf</a:t>
            </a:r>
            <a:r>
              <a:rPr lang="de-DE" sz="2400" dirty="0"/>
              <a:t> das </a:t>
            </a:r>
            <a:r>
              <a:rPr lang="de-DE" sz="2400" b="1" dirty="0">
                <a:solidFill>
                  <a:schemeClr val="accent5"/>
                </a:solidFill>
              </a:rPr>
              <a:t>Gewicht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reduziert</a:t>
            </a:r>
          </a:p>
          <a:p>
            <a:endParaRPr lang="de-DE" sz="2400" dirty="0"/>
          </a:p>
          <a:p>
            <a:pPr marL="0" indent="0">
              <a:buNone/>
            </a:pPr>
            <a:r>
              <a:rPr lang="de-DE" sz="2400" b="1" dirty="0"/>
              <a:t>! Danach fragen, welche Unterstützung gewünscht ist, statt Essen oder Gewicht zu kommentieren!</a:t>
            </a:r>
          </a:p>
          <a:p>
            <a:endParaRPr lang="de-DE" sz="24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CEC8580-171C-1CEC-D2EC-6A2C7D6BEF26}"/>
              </a:ext>
            </a:extLst>
          </p:cNvPr>
          <p:cNvSpPr txBox="1"/>
          <p:nvPr/>
        </p:nvSpPr>
        <p:spPr>
          <a:xfrm>
            <a:off x="7187795" y="6891631"/>
            <a:ext cx="2823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VSB_2025-08-12_2032.jpg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1932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27102-52C0-09EE-D239-B7069975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 richtige Maß an Unterstützung finden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A630B5-89E0-1105-3976-5717264F4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07205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/>
              <a:t>Viel Unterstützung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Einerseits</a:t>
            </a:r>
            <a:r>
              <a:rPr lang="de-DE" sz="2000" dirty="0"/>
              <a:t>: Gefühl der </a:t>
            </a:r>
            <a:r>
              <a:rPr lang="de-DE" sz="2000" b="1" dirty="0">
                <a:solidFill>
                  <a:schemeClr val="accent5"/>
                </a:solidFill>
              </a:rPr>
              <a:t>Sicherheit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Andererseits</a:t>
            </a:r>
            <a:r>
              <a:rPr lang="de-DE" sz="2000" dirty="0"/>
              <a:t>: Gefühl, </a:t>
            </a:r>
            <a:r>
              <a:rPr lang="de-DE" sz="2000" b="1" dirty="0">
                <a:solidFill>
                  <a:schemeClr val="accent5"/>
                </a:solidFill>
              </a:rPr>
              <a:t>kontrolliert</a:t>
            </a:r>
            <a:r>
              <a:rPr lang="de-DE" sz="2000" dirty="0"/>
              <a:t> zu werden</a:t>
            </a:r>
          </a:p>
          <a:p>
            <a:pPr marL="0" indent="0">
              <a:buNone/>
            </a:pPr>
            <a:r>
              <a:rPr lang="de-DE" sz="2000" b="1" dirty="0"/>
              <a:t>Wenig Unterstützung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Einerseits</a:t>
            </a:r>
            <a:r>
              <a:rPr lang="de-DE" sz="2000" dirty="0"/>
              <a:t>: Gut, das Abnehmen </a:t>
            </a:r>
            <a:r>
              <a:rPr lang="de-DE" sz="2000" b="1" dirty="0">
                <a:solidFill>
                  <a:schemeClr val="accent5"/>
                </a:solidFill>
              </a:rPr>
              <a:t>selbst im Griff </a:t>
            </a:r>
            <a:r>
              <a:rPr lang="de-DE" sz="2000" dirty="0"/>
              <a:t>zu haben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Andererseits</a:t>
            </a:r>
            <a:r>
              <a:rPr lang="de-DE" sz="2000" dirty="0"/>
              <a:t>: Schlecht, wenn der Partner sich nicht für die eigenen Anstrengungen interessiert, </a:t>
            </a:r>
            <a:r>
              <a:rPr lang="de-DE" sz="2000" b="1" dirty="0">
                <a:solidFill>
                  <a:schemeClr val="accent5"/>
                </a:solidFill>
              </a:rPr>
              <a:t>wenig Verständnis </a:t>
            </a:r>
            <a:r>
              <a:rPr lang="de-DE" sz="2000" dirty="0"/>
              <a:t>hat</a:t>
            </a:r>
          </a:p>
          <a:p>
            <a:pPr marL="0" indent="0">
              <a:buNone/>
            </a:pPr>
            <a:r>
              <a:rPr lang="de-DE" sz="2000" b="1" dirty="0"/>
              <a:t>! Sprechen Sie darüber, wie viel Unterstützung für beide hilfreich ist!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864FA9B-CE08-0FB8-9194-7D30A0E51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680" y="1466660"/>
            <a:ext cx="5324320" cy="5391339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96BF2F3-BA66-C32C-EBF6-B56FB6989305}"/>
              </a:ext>
            </a:extLst>
          </p:cNvPr>
          <p:cNvSpPr txBox="1"/>
          <p:nvPr/>
        </p:nvSpPr>
        <p:spPr>
          <a:xfrm>
            <a:off x="9162107" y="45522"/>
            <a:ext cx="2530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Bild aus </a:t>
            </a:r>
            <a:r>
              <a:rPr lang="de-DE" i="1" dirty="0" err="1">
                <a:solidFill>
                  <a:srgbClr val="FF0000"/>
                </a:solidFill>
              </a:rPr>
              <a:t>think</a:t>
            </a:r>
            <a:r>
              <a:rPr lang="de-DE" i="1" dirty="0">
                <a:solidFill>
                  <a:srgbClr val="FF0000"/>
                </a:solidFill>
              </a:rPr>
              <a:t> Folie 1.29</a:t>
            </a:r>
          </a:p>
        </p:txBody>
      </p:sp>
    </p:spTree>
    <p:extLst>
      <p:ext uri="{BB962C8B-B14F-4D97-AF65-F5344CB8AC3E}">
        <p14:creationId xmlns:p14="http://schemas.microsoft.com/office/powerpoint/2010/main" val="4117228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Übergewichtige junge Frau, die sich vor dem Training zu Hause dehnt - Lizenzfrei Dehnen Stock-Foto">
            <a:extLst>
              <a:ext uri="{FF2B5EF4-FFF2-40B4-BE49-F238E27FC236}">
                <a16:creationId xmlns:a16="http://schemas.microsoft.com/office/drawing/2014/main" id="{B40F7D95-6D92-E769-41C2-F02538A33B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475" r="31028"/>
          <a:stretch>
            <a:fillRect/>
          </a:stretch>
        </p:blipFill>
        <p:spPr>
          <a:xfrm>
            <a:off x="8124977" y="0"/>
            <a:ext cx="4067023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C275D3-1F70-375F-E88F-A86D6A67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17529" cy="1325563"/>
          </a:xfrm>
        </p:spPr>
        <p:txBody>
          <a:bodyPr/>
          <a:lstStyle/>
          <a:p>
            <a:r>
              <a:rPr lang="de-DE" dirty="0"/>
              <a:t>Praktische Übungen: Kurze Bewegungssnacks für 30 – 60 Sekunden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600E18-EA45-79D6-6C72-40C28F4A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1416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400" b="1" dirty="0"/>
              <a:t>Beispiel 1: Wand-Liegestütze</a:t>
            </a:r>
          </a:p>
          <a:p>
            <a:r>
              <a:rPr lang="de-DE" sz="2400" dirty="0"/>
              <a:t>Hände an die Wand, Körper gerade halten, langsam beugen und strecken</a:t>
            </a:r>
          </a:p>
          <a:p>
            <a:pPr marL="0" indent="0">
              <a:buNone/>
            </a:pPr>
            <a:r>
              <a:rPr lang="de-DE" sz="2400" b="1" dirty="0"/>
              <a:t>Beispiel 2: </a:t>
            </a:r>
            <a:r>
              <a:rPr lang="de-DE" sz="2400" b="1" dirty="0" err="1"/>
              <a:t>Fußheben</a:t>
            </a:r>
            <a:r>
              <a:rPr lang="de-DE" sz="2400" b="1" dirty="0"/>
              <a:t> im Stand</a:t>
            </a:r>
          </a:p>
          <a:p>
            <a:r>
              <a:rPr lang="de-DE" sz="2400" dirty="0"/>
              <a:t> Abwechselnd Fersen oder Fußspitzen anheben</a:t>
            </a:r>
          </a:p>
          <a:p>
            <a:pPr marL="0" indent="0">
              <a:buNone/>
            </a:pPr>
            <a:r>
              <a:rPr lang="de-DE" sz="2400" b="1" dirty="0"/>
              <a:t>Beispiel 3: Arme kreisen</a:t>
            </a:r>
          </a:p>
          <a:p>
            <a:r>
              <a:rPr lang="de-DE" sz="2400" dirty="0"/>
              <a:t>Die Knie abwechseln anheben und dabei die Arme kreisen</a:t>
            </a:r>
          </a:p>
          <a:p>
            <a:pPr marL="0" indent="0">
              <a:buNone/>
            </a:pPr>
            <a:r>
              <a:rPr lang="de-DE" sz="2400" b="1" dirty="0"/>
              <a:t>Beispiel 4: Langsam aufstehen und hinsetzen</a:t>
            </a:r>
          </a:p>
          <a:p>
            <a:pPr lvl="0"/>
            <a:r>
              <a:rPr lang="de-DE" sz="2400" dirty="0"/>
              <a:t>Füße stehen hüftbreit auf dem Boden, langsam aufstehen und wieder hinsetzen</a:t>
            </a:r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B873B62-5A94-F238-749C-3C1F1A3FAA6C}"/>
              </a:ext>
            </a:extLst>
          </p:cNvPr>
          <p:cNvSpPr/>
          <p:nvPr/>
        </p:nvSpPr>
        <p:spPr>
          <a:xfrm>
            <a:off x="10455729" y="87085"/>
            <a:ext cx="1660072" cy="14532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Symbol für Bewegungssnack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4DE0D17-7AA3-6F18-B5C4-43441BE714BA}"/>
              </a:ext>
            </a:extLst>
          </p:cNvPr>
          <p:cNvSpPr txBox="1"/>
          <p:nvPr/>
        </p:nvSpPr>
        <p:spPr>
          <a:xfrm>
            <a:off x="7452360" y="6858000"/>
            <a:ext cx="61226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https://www.istockphoto.com/de/foto/%C3%BCbergewichtige-junge-frau-die-sich-vor-dem-training-zu-hause-dehnt-gm1327837809-412081576</a:t>
            </a:r>
          </a:p>
        </p:txBody>
      </p:sp>
    </p:spTree>
    <p:extLst>
      <p:ext uri="{BB962C8B-B14F-4D97-AF65-F5344CB8AC3E}">
        <p14:creationId xmlns:p14="http://schemas.microsoft.com/office/powerpoint/2010/main" val="604391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A16D91-9AEE-8A00-3A93-4722361A36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Bisher bei MOVE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580552-40DC-B29B-EDB0-6F362E8F22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3490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5D0578-7FC8-9F69-6EA9-862901E28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entsteht Übergewicht?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B4ABAD-BD4F-8B53-D719-2C278CF03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22886" cy="4351338"/>
          </a:xfrm>
        </p:spPr>
        <p:txBody>
          <a:bodyPr>
            <a:normAutofit fontScale="85000" lnSpcReduction="20000"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Viele Faktoren </a:t>
            </a:r>
            <a:r>
              <a:rPr lang="de-DE" dirty="0"/>
              <a:t>sind an der </a:t>
            </a:r>
            <a:r>
              <a:rPr lang="de-DE" b="1" dirty="0">
                <a:solidFill>
                  <a:schemeClr val="accent5"/>
                </a:solidFill>
              </a:rPr>
              <a:t>Entstehung</a:t>
            </a:r>
            <a:r>
              <a:rPr lang="de-DE" dirty="0"/>
              <a:t> und </a:t>
            </a:r>
            <a:r>
              <a:rPr lang="de-DE" b="1" dirty="0">
                <a:solidFill>
                  <a:schemeClr val="accent5"/>
                </a:solidFill>
              </a:rPr>
              <a:t>Aufrechterhaltung</a:t>
            </a:r>
            <a:r>
              <a:rPr lang="de-DE" dirty="0"/>
              <a:t> von Übergewicht beteiligt – nicht nur die eigenen Lebensgewohnheiten</a:t>
            </a:r>
          </a:p>
          <a:p>
            <a:pPr lvl="1"/>
            <a:r>
              <a:rPr lang="de-DE" dirty="0"/>
              <a:t>An der Steuerung des Appetits, Sättigung und Körpergewichts sind im Körper verschiedenste Organe beteiligt (z.B. Gehirn, Darm, Leber)</a:t>
            </a:r>
          </a:p>
          <a:p>
            <a:pPr lvl="1"/>
            <a:r>
              <a:rPr lang="de-DE" dirty="0"/>
              <a:t>Mechanismen zur Aufrechterhaltung des Körpergewichts sind zu einem hohen Ausmaß „evolutionär vorprogrammiert“</a:t>
            </a:r>
          </a:p>
          <a:p>
            <a:endParaRPr lang="de-DE" dirty="0"/>
          </a:p>
          <a:p>
            <a:r>
              <a:rPr lang="de-DE" dirty="0"/>
              <a:t>Das Körpergewicht hängt vor allem davon ab, in welchem </a:t>
            </a:r>
            <a:r>
              <a:rPr lang="de-DE" b="1" dirty="0">
                <a:solidFill>
                  <a:schemeClr val="accent5"/>
                </a:solidFill>
              </a:rPr>
              <a:t>Verhältnis</a:t>
            </a:r>
            <a:r>
              <a:rPr lang="de-DE" dirty="0"/>
              <a:t> </a:t>
            </a:r>
            <a:r>
              <a:rPr lang="de-DE" b="1" dirty="0">
                <a:solidFill>
                  <a:schemeClr val="accent5"/>
                </a:solidFill>
              </a:rPr>
              <a:t>Energieaufnahme</a:t>
            </a:r>
            <a:r>
              <a:rPr lang="de-DE" dirty="0"/>
              <a:t> und </a:t>
            </a:r>
            <a:r>
              <a:rPr lang="de-DE" b="1" dirty="0">
                <a:solidFill>
                  <a:schemeClr val="accent5"/>
                </a:solidFill>
              </a:rPr>
              <a:t>Energieverbrauch</a:t>
            </a:r>
            <a:r>
              <a:rPr lang="de-DE" dirty="0"/>
              <a:t> zueinanderstehen</a:t>
            </a:r>
          </a:p>
          <a:p>
            <a:pPr lvl="1"/>
            <a:r>
              <a:rPr lang="de-DE" dirty="0"/>
              <a:t>Übergewicht entsteht aus einem Ungleichgewicht von aufgenommener Energie und dem Energieverbrauch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E30E51C-C7EF-CE6B-064E-2DB847839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295" y="0"/>
            <a:ext cx="3996093" cy="68580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4921314-ECA8-3386-00F5-B63276985051}"/>
              </a:ext>
            </a:extLst>
          </p:cNvPr>
          <p:cNvSpPr txBox="1"/>
          <p:nvPr/>
        </p:nvSpPr>
        <p:spPr>
          <a:xfrm>
            <a:off x="8795657" y="6858000"/>
            <a:ext cx="61250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i="0" dirty="0">
                <a:solidFill>
                  <a:srgbClr val="000000"/>
                </a:solidFill>
                <a:effectLst/>
                <a:latin typeface="Segment"/>
              </a:rPr>
              <a:t>VSB_2025-08-12_0054.jpg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3B893CC-756E-D553-E8D9-7BA85594F607}"/>
              </a:ext>
            </a:extLst>
          </p:cNvPr>
          <p:cNvSpPr txBox="1"/>
          <p:nvPr/>
        </p:nvSpPr>
        <p:spPr>
          <a:xfrm>
            <a:off x="0" y="-4207"/>
            <a:ext cx="155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1</a:t>
            </a:r>
          </a:p>
        </p:txBody>
      </p:sp>
    </p:spTree>
    <p:extLst>
      <p:ext uri="{BB962C8B-B14F-4D97-AF65-F5344CB8AC3E}">
        <p14:creationId xmlns:p14="http://schemas.microsoft.com/office/powerpoint/2010/main" val="2498880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FAD961-C02E-C4F7-BA86-01F501EA2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Übergewicht: Viele Ursachen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1AEC33A-315D-6556-7B36-8EC162512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9047" t="14161" r="40194" b="35653"/>
          <a:stretch>
            <a:fillRect/>
          </a:stretch>
        </p:blipFill>
        <p:spPr>
          <a:xfrm>
            <a:off x="4435238" y="1943099"/>
            <a:ext cx="3108384" cy="4177404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C0B198B-C80E-2B10-E6AD-CFBE9C98A82A}"/>
              </a:ext>
            </a:extLst>
          </p:cNvPr>
          <p:cNvSpPr txBox="1"/>
          <p:nvPr/>
        </p:nvSpPr>
        <p:spPr>
          <a:xfrm>
            <a:off x="1811624" y="4394566"/>
            <a:ext cx="2765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b="1" dirty="0">
                <a:solidFill>
                  <a:schemeClr val="accent5"/>
                </a:solidFill>
              </a:rPr>
              <a:t>Familiäre</a:t>
            </a:r>
            <a:r>
              <a:rPr lang="de-DE" dirty="0"/>
              <a:t> </a:t>
            </a:r>
            <a:r>
              <a:rPr lang="de-DE" b="1" dirty="0">
                <a:solidFill>
                  <a:schemeClr val="accent5"/>
                </a:solidFill>
              </a:rPr>
              <a:t>Veranlagung</a:t>
            </a:r>
          </a:p>
          <a:p>
            <a:pPr algn="r"/>
            <a:r>
              <a:rPr lang="de-DE" dirty="0"/>
              <a:t>(z.B. Eltern übergewichtig)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E422C25-A79F-1EDA-151C-6F662606A697}"/>
              </a:ext>
            </a:extLst>
          </p:cNvPr>
          <p:cNvSpPr txBox="1"/>
          <p:nvPr/>
        </p:nvSpPr>
        <p:spPr>
          <a:xfrm>
            <a:off x="3729545" y="2328324"/>
            <a:ext cx="1694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b="1" dirty="0">
                <a:solidFill>
                  <a:schemeClr val="accent5"/>
                </a:solidFill>
              </a:rPr>
              <a:t>Ernährung</a:t>
            </a:r>
          </a:p>
          <a:p>
            <a:pPr algn="r"/>
            <a:r>
              <a:rPr lang="de-DE" dirty="0"/>
              <a:t>(z.B. Fast Food)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823CDCA-D062-B1D4-E8D9-1F37CF37EF9E}"/>
              </a:ext>
            </a:extLst>
          </p:cNvPr>
          <p:cNvSpPr txBox="1"/>
          <p:nvPr/>
        </p:nvSpPr>
        <p:spPr>
          <a:xfrm>
            <a:off x="7415053" y="5383223"/>
            <a:ext cx="2433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Bewegung</a:t>
            </a:r>
          </a:p>
          <a:p>
            <a:r>
              <a:rPr lang="de-DE" dirty="0"/>
              <a:t>(z.B. sitzende Tätigkeit)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0CCAC6C-3F50-B4A0-2380-8D70047E6FAD}"/>
              </a:ext>
            </a:extLst>
          </p:cNvPr>
          <p:cNvSpPr txBox="1"/>
          <p:nvPr/>
        </p:nvSpPr>
        <p:spPr>
          <a:xfrm>
            <a:off x="6582239" y="2005159"/>
            <a:ext cx="326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Psychologische</a:t>
            </a:r>
            <a:r>
              <a:rPr lang="de-DE" dirty="0"/>
              <a:t> </a:t>
            </a:r>
            <a:r>
              <a:rPr lang="de-DE" b="1" dirty="0">
                <a:solidFill>
                  <a:schemeClr val="accent5"/>
                </a:solidFill>
              </a:rPr>
              <a:t>Faktoren</a:t>
            </a:r>
            <a:r>
              <a:rPr lang="de-DE" dirty="0"/>
              <a:t> </a:t>
            </a:r>
          </a:p>
          <a:p>
            <a:r>
              <a:rPr lang="de-DE" dirty="0"/>
              <a:t>(z.B. Frustration, Depression)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FD1B695-20DB-B1FF-363F-FCC400EE837F}"/>
              </a:ext>
            </a:extLst>
          </p:cNvPr>
          <p:cNvSpPr txBox="1"/>
          <p:nvPr/>
        </p:nvSpPr>
        <p:spPr>
          <a:xfrm>
            <a:off x="7415053" y="4061663"/>
            <a:ext cx="4482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Medikamente</a:t>
            </a:r>
          </a:p>
          <a:p>
            <a:r>
              <a:rPr lang="de-DE" dirty="0"/>
              <a:t>(z.B. Cortison, bestimmte Antidepressiva)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B013BFE-5CBC-12C8-393E-A4DF7D0FB5B5}"/>
              </a:ext>
            </a:extLst>
          </p:cNvPr>
          <p:cNvSpPr txBox="1"/>
          <p:nvPr/>
        </p:nvSpPr>
        <p:spPr>
          <a:xfrm>
            <a:off x="4321540" y="1296768"/>
            <a:ext cx="3548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solidFill>
                  <a:schemeClr val="accent5"/>
                </a:solidFill>
              </a:rPr>
              <a:t>Umwelt</a:t>
            </a:r>
            <a:r>
              <a:rPr lang="de-DE" dirty="0"/>
              <a:t> </a:t>
            </a:r>
          </a:p>
          <a:p>
            <a:pPr algn="ctr"/>
            <a:r>
              <a:rPr lang="de-DE" dirty="0"/>
              <a:t>(z.B. Nahrungsmittelüberangebot)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A2A07CA5-DA09-84F5-12E8-FD86D869FE1E}"/>
              </a:ext>
            </a:extLst>
          </p:cNvPr>
          <p:cNvSpPr txBox="1"/>
          <p:nvPr/>
        </p:nvSpPr>
        <p:spPr>
          <a:xfrm>
            <a:off x="7131093" y="2965961"/>
            <a:ext cx="3362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Erkrankungen</a:t>
            </a:r>
          </a:p>
          <a:p>
            <a:r>
              <a:rPr lang="de-DE" dirty="0"/>
              <a:t>(z.B. Schildrüse, Essstörungen)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12E34B0-4C0A-A49A-5BC8-DF0F78CB3DC0}"/>
              </a:ext>
            </a:extLst>
          </p:cNvPr>
          <p:cNvSpPr txBox="1"/>
          <p:nvPr/>
        </p:nvSpPr>
        <p:spPr>
          <a:xfrm>
            <a:off x="3729545" y="6821302"/>
            <a:ext cx="4862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Abbildung ist „geklaut“ – so ähnlich nachbauen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710D9A3A-1CBD-08E0-0B74-C7DFC1DE5624}"/>
              </a:ext>
            </a:extLst>
          </p:cNvPr>
          <p:cNvSpPr txBox="1"/>
          <p:nvPr/>
        </p:nvSpPr>
        <p:spPr>
          <a:xfrm>
            <a:off x="2778162" y="3313668"/>
            <a:ext cx="1902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b="1" dirty="0">
                <a:solidFill>
                  <a:schemeClr val="accent5"/>
                </a:solidFill>
              </a:rPr>
              <a:t>Stress</a:t>
            </a:r>
          </a:p>
          <a:p>
            <a:pPr algn="r"/>
            <a:r>
              <a:rPr lang="de-DE" dirty="0"/>
              <a:t>(z.B. Stressesser)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7E8DB1E-212C-1CFC-3FD1-5A371342398D}"/>
              </a:ext>
            </a:extLst>
          </p:cNvPr>
          <p:cNvSpPr txBox="1"/>
          <p:nvPr/>
        </p:nvSpPr>
        <p:spPr>
          <a:xfrm>
            <a:off x="2546971" y="5347902"/>
            <a:ext cx="2101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b="1" dirty="0">
                <a:solidFill>
                  <a:schemeClr val="accent5"/>
                </a:solidFill>
              </a:rPr>
              <a:t>Schlaf</a:t>
            </a:r>
          </a:p>
          <a:p>
            <a:pPr algn="r"/>
            <a:r>
              <a:rPr lang="de-DE" dirty="0"/>
              <a:t>(z.B. Schlafmangel)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6C77D11-7C1C-4530-791B-5F498327024B}"/>
              </a:ext>
            </a:extLst>
          </p:cNvPr>
          <p:cNvSpPr txBox="1"/>
          <p:nvPr/>
        </p:nvSpPr>
        <p:spPr>
          <a:xfrm>
            <a:off x="0" y="-4207"/>
            <a:ext cx="155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1</a:t>
            </a:r>
          </a:p>
        </p:txBody>
      </p:sp>
    </p:spTree>
    <p:extLst>
      <p:ext uri="{BB962C8B-B14F-4D97-AF65-F5344CB8AC3E}">
        <p14:creationId xmlns:p14="http://schemas.microsoft.com/office/powerpoint/2010/main" val="147340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Schema von U-Bahn-Stationen und Plan der U-Bahn mit bunten Linien, fiktive U -Bahn-Karte der U-Bahn, Anordnung der Strecken des öffentlichen  Personenverkehrs, U-Bahn-Gleise planen flache Vektorgrafiken. 11959783  Vektor Kunst bei Vecteezy">
            <a:extLst>
              <a:ext uri="{FF2B5EF4-FFF2-40B4-BE49-F238E27FC236}">
                <a16:creationId xmlns:a16="http://schemas.microsoft.com/office/drawing/2014/main" id="{7158EE5B-6F09-62EA-06BA-EE2A242AAE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252984" y="1234348"/>
            <a:ext cx="9156059" cy="68079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7D40CF8-6B9C-2DE9-8B35-0F21A251E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Wie? Viele Wege führen nach Rom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0926DAF-B7BD-455A-6423-546E5455E9DB}"/>
              </a:ext>
            </a:extLst>
          </p:cNvPr>
          <p:cNvSpPr txBox="1"/>
          <p:nvPr/>
        </p:nvSpPr>
        <p:spPr>
          <a:xfrm>
            <a:off x="1485900" y="3576864"/>
            <a:ext cx="1088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Low </a:t>
            </a:r>
            <a:r>
              <a:rPr lang="de-DE" dirty="0" err="1"/>
              <a:t>carb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C269F99-B576-4EB3-96CA-A99DDF3456C9}"/>
              </a:ext>
            </a:extLst>
          </p:cNvPr>
          <p:cNvSpPr txBox="1"/>
          <p:nvPr/>
        </p:nvSpPr>
        <p:spPr>
          <a:xfrm>
            <a:off x="2631029" y="2690586"/>
            <a:ext cx="899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Low </a:t>
            </a:r>
            <a:r>
              <a:rPr lang="de-DE" dirty="0" err="1"/>
              <a:t>fat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7C462FC-3F5F-23A5-13E3-EBD2F209F7A8}"/>
              </a:ext>
            </a:extLst>
          </p:cNvPr>
          <p:cNvSpPr txBox="1"/>
          <p:nvPr/>
        </p:nvSpPr>
        <p:spPr>
          <a:xfrm>
            <a:off x="6445575" y="1701977"/>
            <a:ext cx="1844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Mediterrane Diät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092950C-A750-99D2-9E64-20E48099D6C3}"/>
              </a:ext>
            </a:extLst>
          </p:cNvPr>
          <p:cNvSpPr txBox="1"/>
          <p:nvPr/>
        </p:nvSpPr>
        <p:spPr>
          <a:xfrm>
            <a:off x="7521122" y="2690586"/>
            <a:ext cx="1613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Intervallfasten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CD72E4E-7162-4132-28CD-DB12170B2C34}"/>
              </a:ext>
            </a:extLst>
          </p:cNvPr>
          <p:cNvSpPr txBox="1"/>
          <p:nvPr/>
        </p:nvSpPr>
        <p:spPr>
          <a:xfrm>
            <a:off x="9245615" y="3649737"/>
            <a:ext cx="1396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Formuladiät</a:t>
            </a:r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5D9D16A-68B0-CDBE-BF2F-15032A52C10E}"/>
              </a:ext>
            </a:extLst>
          </p:cNvPr>
          <p:cNvSpPr txBox="1"/>
          <p:nvPr/>
        </p:nvSpPr>
        <p:spPr>
          <a:xfrm>
            <a:off x="2452486" y="5623652"/>
            <a:ext cx="1256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DASH-Diät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934449F8-4EF5-16B9-2338-9B75964863B2}"/>
              </a:ext>
            </a:extLst>
          </p:cNvPr>
          <p:cNvSpPr txBox="1"/>
          <p:nvPr/>
        </p:nvSpPr>
        <p:spPr>
          <a:xfrm>
            <a:off x="5505948" y="6408840"/>
            <a:ext cx="1671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Nordische Diät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80416EC-CD47-14A9-8E6E-46FAB467230B}"/>
              </a:ext>
            </a:extLst>
          </p:cNvPr>
          <p:cNvSpPr txBox="1"/>
          <p:nvPr/>
        </p:nvSpPr>
        <p:spPr>
          <a:xfrm>
            <a:off x="7161488" y="5125327"/>
            <a:ext cx="19391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Vegane/</a:t>
            </a:r>
          </a:p>
          <a:p>
            <a:r>
              <a:rPr lang="de-DE" dirty="0"/>
              <a:t>vegetarische Kost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DDA4701-DF97-96DF-F0A1-CB5811775F2C}"/>
              </a:ext>
            </a:extLst>
          </p:cNvPr>
          <p:cNvSpPr txBox="1"/>
          <p:nvPr/>
        </p:nvSpPr>
        <p:spPr>
          <a:xfrm>
            <a:off x="8883680" y="4533103"/>
            <a:ext cx="1940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Eiweißreiche Kost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BB336B0-2ABD-C136-A7D0-B9A8B8448DA4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2</a:t>
            </a:r>
          </a:p>
        </p:txBody>
      </p:sp>
    </p:spTree>
    <p:extLst>
      <p:ext uri="{BB962C8B-B14F-4D97-AF65-F5344CB8AC3E}">
        <p14:creationId xmlns:p14="http://schemas.microsoft.com/office/powerpoint/2010/main" val="3294565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59654DCF-66D8-CAB3-CA55-42AEAB444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240" y="0"/>
            <a:ext cx="502276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38DC4D-3766-76EC-59DD-D0021C222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Wie? Viele Wege Gewicht abzunehmen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2650C8-2062-32C3-C20E-306F0BBFE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30257" cy="4351338"/>
          </a:xfrm>
        </p:spPr>
        <p:txBody>
          <a:bodyPr>
            <a:normAutofit fontScale="77500" lnSpcReduction="20000"/>
          </a:bodyPr>
          <a:lstStyle/>
          <a:p>
            <a:r>
              <a:rPr lang="de-DE" sz="2000" dirty="0"/>
              <a:t>Es gibt </a:t>
            </a:r>
            <a:r>
              <a:rPr lang="de-DE" sz="2000" b="1" dirty="0">
                <a:solidFill>
                  <a:schemeClr val="accent5"/>
                </a:solidFill>
              </a:rPr>
              <a:t>viele Diäten</a:t>
            </a:r>
            <a:r>
              <a:rPr lang="de-DE" sz="2000" dirty="0"/>
              <a:t>, die zu einer Gewichtsabnahme führen können</a:t>
            </a:r>
          </a:p>
          <a:p>
            <a:r>
              <a:rPr lang="de-DE" sz="2100" b="1" dirty="0">
                <a:solidFill>
                  <a:schemeClr val="accent5"/>
                </a:solidFill>
              </a:rPr>
              <a:t>Keine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eindeutigen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Belege</a:t>
            </a:r>
            <a:r>
              <a:rPr lang="de-DE" sz="2000" dirty="0"/>
              <a:t>, dass eine </a:t>
            </a:r>
            <a:r>
              <a:rPr lang="de-DE" sz="2000" dirty="0" err="1"/>
              <a:t>Diätform</a:t>
            </a:r>
            <a:r>
              <a:rPr lang="de-DE" sz="2000" dirty="0"/>
              <a:t> langfristig besser is</a:t>
            </a:r>
            <a:r>
              <a:rPr lang="de-DE" dirty="0"/>
              <a:t>t als andere</a:t>
            </a:r>
          </a:p>
          <a:p>
            <a:pPr lvl="1"/>
            <a:r>
              <a:rPr lang="de-DE" dirty="0"/>
              <a:t>Extrem einseitige Ernährungsformen sollten wegen medizinischer Risiken vermieden werden </a:t>
            </a:r>
          </a:p>
          <a:p>
            <a:r>
              <a:rPr lang="de-DE" sz="2100" b="1" dirty="0">
                <a:solidFill>
                  <a:schemeClr val="accent5"/>
                </a:solidFill>
              </a:rPr>
              <a:t>Wichtige</a:t>
            </a:r>
            <a:r>
              <a:rPr lang="de-DE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Fragen</a:t>
            </a:r>
            <a:r>
              <a:rPr lang="de-DE" dirty="0"/>
              <a:t> für die Auswahl einer bestimmten Ernährungsform zum Abnehmen:</a:t>
            </a:r>
            <a:endParaRPr lang="de-DE" sz="2000" dirty="0"/>
          </a:p>
          <a:p>
            <a:pPr lvl="1"/>
            <a:r>
              <a:rPr lang="de-DE" dirty="0"/>
              <a:t>Unterstützung  bei einer dauerhaften Umstellung des Ernährungsverhalten?</a:t>
            </a:r>
          </a:p>
          <a:p>
            <a:pPr lvl="1"/>
            <a:r>
              <a:rPr lang="de-DE" sz="1800" dirty="0"/>
              <a:t>Im persönlichen Alltag einfach umsetzbar?</a:t>
            </a:r>
          </a:p>
          <a:p>
            <a:pPr lvl="1"/>
            <a:r>
              <a:rPr lang="de-DE" sz="1800" dirty="0"/>
              <a:t>Nicht nur kurz- sondern auch langfristige Effekte auf das Gewicht?</a:t>
            </a:r>
          </a:p>
          <a:p>
            <a:pPr lvl="1"/>
            <a:r>
              <a:rPr lang="de-DE" sz="1800" dirty="0"/>
              <a:t>Müssen Sie auf viel verzichten?</a:t>
            </a:r>
          </a:p>
          <a:p>
            <a:pPr lvl="1"/>
            <a:r>
              <a:rPr lang="de-DE" sz="1800" dirty="0"/>
              <a:t>Bleibt der Genuss am Essen erhalten?</a:t>
            </a:r>
          </a:p>
          <a:p>
            <a:pPr lvl="1"/>
            <a:endParaRPr lang="de-DE" sz="1800" dirty="0"/>
          </a:p>
          <a:p>
            <a:pPr marL="85725" lvl="1" indent="0">
              <a:buNone/>
            </a:pPr>
            <a:r>
              <a:rPr lang="de-DE" sz="1800" b="1" dirty="0"/>
              <a:t>!Richtwert zur Gewichtsreduktion: Kaloriendefizit von 500 bis 600 kcal/Tag!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7B2CA86-8F8D-6AA4-C871-698E0D10ADA1}"/>
              </a:ext>
            </a:extLst>
          </p:cNvPr>
          <p:cNvSpPr txBox="1"/>
          <p:nvPr/>
        </p:nvSpPr>
        <p:spPr>
          <a:xfrm>
            <a:off x="9001820" y="6925561"/>
            <a:ext cx="291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Bild aus </a:t>
            </a:r>
            <a:r>
              <a:rPr lang="de-DE" b="1" dirty="0" err="1"/>
              <a:t>think</a:t>
            </a:r>
            <a:r>
              <a:rPr lang="de-DE" b="1" dirty="0"/>
              <a:t> </a:t>
            </a:r>
            <a:r>
              <a:rPr lang="de-DE" b="1" dirty="0">
                <a:sym typeface="Wingdings" panose="05000000000000000000" pitchFamily="2" charset="2"/>
              </a:rPr>
              <a:t> Folie 2.15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8CFFB50-C36C-10C3-DA4B-6AB9587BE87C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2</a:t>
            </a:r>
          </a:p>
        </p:txBody>
      </p:sp>
    </p:spTree>
    <p:extLst>
      <p:ext uri="{BB962C8B-B14F-4D97-AF65-F5344CB8AC3E}">
        <p14:creationId xmlns:p14="http://schemas.microsoft.com/office/powerpoint/2010/main" val="3405235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393189C-7525-8CE7-5394-7BFA22BD0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04" y="0"/>
            <a:ext cx="4606196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130BF46-6846-67BC-B728-0F22C68E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Wohin? Empfehlungen für Gewichtsziele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DFE7BF-9823-B82A-7C5C-452FD566F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2214"/>
            <a:ext cx="6634842" cy="4496690"/>
          </a:xfrm>
        </p:spPr>
        <p:txBody>
          <a:bodyPr>
            <a:normAutofit fontScale="77500" lnSpcReduction="20000"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Gewichtsziele</a:t>
            </a:r>
            <a:r>
              <a:rPr lang="de-DE" dirty="0"/>
              <a:t> für 6 bis 12 Monate</a:t>
            </a:r>
          </a:p>
          <a:p>
            <a:pPr lvl="1"/>
            <a:r>
              <a:rPr lang="de-DE" dirty="0"/>
              <a:t>BMI bis 34,9 kg/m2: </a:t>
            </a:r>
            <a:r>
              <a:rPr lang="de-DE" sz="2000" b="1" dirty="0">
                <a:solidFill>
                  <a:schemeClr val="accent5"/>
                </a:solidFill>
              </a:rPr>
              <a:t>≥ 5 % </a:t>
            </a:r>
            <a:r>
              <a:rPr lang="de-DE" dirty="0"/>
              <a:t>des Ausgangsgewichts </a:t>
            </a:r>
          </a:p>
          <a:p>
            <a:pPr lvl="1"/>
            <a:r>
              <a:rPr lang="de-DE" dirty="0"/>
              <a:t>BMI ≥ 35 kg/m2: </a:t>
            </a:r>
            <a:r>
              <a:rPr lang="de-DE" sz="2000" b="1" dirty="0">
                <a:solidFill>
                  <a:schemeClr val="accent5"/>
                </a:solidFill>
              </a:rPr>
              <a:t>≥ 10 % </a:t>
            </a:r>
            <a:r>
              <a:rPr lang="de-DE" dirty="0"/>
              <a:t>des Ausgangsgewichts </a:t>
            </a:r>
          </a:p>
          <a:p>
            <a:r>
              <a:rPr lang="de-DE" dirty="0"/>
              <a:t>Mit einer Gewichtsreduktion von </a:t>
            </a:r>
            <a:r>
              <a:rPr lang="de-DE" b="1" dirty="0">
                <a:solidFill>
                  <a:schemeClr val="accent5"/>
                </a:solidFill>
              </a:rPr>
              <a:t>5 %</a:t>
            </a:r>
            <a:r>
              <a:rPr lang="de-DE" dirty="0"/>
              <a:t> kann eine </a:t>
            </a:r>
            <a:r>
              <a:rPr lang="de-DE" b="1" dirty="0">
                <a:solidFill>
                  <a:schemeClr val="accent5"/>
                </a:solidFill>
              </a:rPr>
              <a:t>relevante</a:t>
            </a:r>
            <a:r>
              <a:rPr lang="de-DE" dirty="0"/>
              <a:t> </a:t>
            </a:r>
            <a:r>
              <a:rPr lang="de-DE" b="1" dirty="0">
                <a:solidFill>
                  <a:schemeClr val="accent5"/>
                </a:solidFill>
              </a:rPr>
              <a:t>Verbesserung</a:t>
            </a:r>
            <a:r>
              <a:rPr lang="de-DE" dirty="0"/>
              <a:t> von </a:t>
            </a:r>
            <a:r>
              <a:rPr lang="de-DE" b="1" dirty="0">
                <a:solidFill>
                  <a:schemeClr val="accent5"/>
                </a:solidFill>
              </a:rPr>
              <a:t>Risikofaktoren</a:t>
            </a:r>
            <a:r>
              <a:rPr lang="de-DE" dirty="0"/>
              <a:t> erreicht werden kann </a:t>
            </a:r>
          </a:p>
          <a:p>
            <a:r>
              <a:rPr lang="de-DE" dirty="0"/>
              <a:t>Mit einer Gewichtsreduktion von </a:t>
            </a:r>
            <a:r>
              <a:rPr lang="de-DE" b="1" dirty="0">
                <a:solidFill>
                  <a:schemeClr val="accent5"/>
                </a:solidFill>
              </a:rPr>
              <a:t>10 %</a:t>
            </a:r>
            <a:r>
              <a:rPr lang="de-DE" dirty="0"/>
              <a:t> erhöht sich die Chance bereits </a:t>
            </a:r>
            <a:r>
              <a:rPr lang="de-DE" b="1" dirty="0">
                <a:solidFill>
                  <a:schemeClr val="accent5"/>
                </a:solidFill>
              </a:rPr>
              <a:t>bestehende</a:t>
            </a:r>
            <a:r>
              <a:rPr lang="de-DE" dirty="0"/>
              <a:t> </a:t>
            </a:r>
            <a:r>
              <a:rPr lang="de-DE" b="1" dirty="0">
                <a:solidFill>
                  <a:schemeClr val="accent5"/>
                </a:solidFill>
              </a:rPr>
              <a:t>Erkrankungen</a:t>
            </a:r>
            <a:r>
              <a:rPr lang="de-DE" dirty="0"/>
              <a:t> (z.B. Typ-2-Diabetes) </a:t>
            </a:r>
            <a:r>
              <a:rPr lang="de-DE" b="1" dirty="0">
                <a:solidFill>
                  <a:schemeClr val="accent5"/>
                </a:solidFill>
              </a:rPr>
              <a:t>rückgängig</a:t>
            </a:r>
            <a:r>
              <a:rPr lang="de-DE" dirty="0"/>
              <a:t> zu machen</a:t>
            </a:r>
          </a:p>
          <a:p>
            <a:pPr lvl="1"/>
            <a:r>
              <a:rPr lang="de-DE" dirty="0"/>
              <a:t>Risiko der Entstehung von Erkrankungen (z.B. Prädiabetes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Typ-2-Diabetes) kann reduziert werden</a:t>
            </a:r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/>
              <a:t>! Ihr persönliches Gewichtsziel bestimmen natürlich Sie selbst – dies dient nur der Orientierung!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503DC63-32FA-6827-F5B8-99D5B076F795}"/>
              </a:ext>
            </a:extLst>
          </p:cNvPr>
          <p:cNvSpPr txBox="1"/>
          <p:nvPr/>
        </p:nvSpPr>
        <p:spPr>
          <a:xfrm>
            <a:off x="8924038" y="6858000"/>
            <a:ext cx="2823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VSB_2025-08-13_0181.jpg</a:t>
            </a: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326B8CE-015A-49DE-44A7-0EF4E7D0A416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2</a:t>
            </a:r>
          </a:p>
        </p:txBody>
      </p:sp>
    </p:spTree>
    <p:extLst>
      <p:ext uri="{BB962C8B-B14F-4D97-AF65-F5344CB8AC3E}">
        <p14:creationId xmlns:p14="http://schemas.microsoft.com/office/powerpoint/2010/main" val="479095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Fit für nachhaltige und gesunde Lebensmittel">
            <a:extLst>
              <a:ext uri="{FF2B5EF4-FFF2-40B4-BE49-F238E27FC236}">
                <a16:creationId xmlns:a16="http://schemas.microsoft.com/office/drawing/2014/main" id="{AEDD489F-BE1A-C834-0828-6A319793B4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1027906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8E11612-D1EF-5BD8-C77B-7F71456C2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Grundbausteine der Nahrung	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3BDF8A-7487-5BA5-878D-466104A5F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5100" y="1690687"/>
            <a:ext cx="5676900" cy="47386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/>
              <a:t>Eiweiß </a:t>
            </a:r>
            <a:r>
              <a:rPr lang="de-DE" sz="2000" dirty="0"/>
              <a:t>(z.B. Quark, Fisch, Milch, Soja, Fleisch)</a:t>
            </a:r>
            <a:endParaRPr lang="de-DE" sz="2000" b="1" dirty="0"/>
          </a:p>
          <a:p>
            <a:r>
              <a:rPr lang="de-DE" sz="2000" dirty="0"/>
              <a:t>Wichtiger </a:t>
            </a:r>
            <a:r>
              <a:rPr lang="de-DE" sz="2000" b="1" dirty="0">
                <a:solidFill>
                  <a:schemeClr val="accent5"/>
                </a:solidFill>
              </a:rPr>
              <a:t>Baustein</a:t>
            </a:r>
            <a:r>
              <a:rPr lang="de-DE" sz="2000" dirty="0"/>
              <a:t> für die </a:t>
            </a:r>
            <a:r>
              <a:rPr lang="de-DE" sz="2000" b="1" dirty="0">
                <a:solidFill>
                  <a:schemeClr val="accent5"/>
                </a:solidFill>
              </a:rPr>
              <a:t>Muskeln</a:t>
            </a:r>
          </a:p>
          <a:p>
            <a:pPr marL="0" indent="0">
              <a:buNone/>
            </a:pPr>
            <a:r>
              <a:rPr lang="de-DE" sz="2000" b="1" dirty="0"/>
              <a:t>Ballaststoffe </a:t>
            </a:r>
            <a:r>
              <a:rPr lang="de-DE" sz="2000" dirty="0"/>
              <a:t>(z.B. Hülsenfrüchte, Vollkornprodukte, Gemüse, Nüsse)</a:t>
            </a:r>
            <a:endParaRPr lang="de-DE" sz="2000" b="1" dirty="0"/>
          </a:p>
          <a:p>
            <a:r>
              <a:rPr lang="de-DE" sz="2000" dirty="0"/>
              <a:t>Eine Form von Kohlenhydraten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Förden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Sättigung</a:t>
            </a:r>
            <a:r>
              <a:rPr lang="de-DE" sz="2000" dirty="0"/>
              <a:t> und sind </a:t>
            </a:r>
            <a:r>
              <a:rPr lang="de-DE" sz="2000" b="1" dirty="0">
                <a:solidFill>
                  <a:schemeClr val="accent5"/>
                </a:solidFill>
              </a:rPr>
              <a:t>gut</a:t>
            </a:r>
            <a:r>
              <a:rPr lang="de-DE" sz="2000" dirty="0"/>
              <a:t> für die </a:t>
            </a:r>
            <a:r>
              <a:rPr lang="de-DE" sz="2000" b="1" dirty="0">
                <a:solidFill>
                  <a:schemeClr val="accent5"/>
                </a:solidFill>
              </a:rPr>
              <a:t>Verdauung</a:t>
            </a:r>
          </a:p>
          <a:p>
            <a:endParaRPr lang="de-DE" sz="2000" dirty="0"/>
          </a:p>
          <a:p>
            <a:endParaRPr lang="de-DE" sz="2000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2CEEF3DE-3F81-C975-A879-2AAA466D102C}"/>
              </a:ext>
            </a:extLst>
          </p:cNvPr>
          <p:cNvSpPr txBox="1">
            <a:spLocks/>
          </p:cNvSpPr>
          <p:nvPr/>
        </p:nvSpPr>
        <p:spPr>
          <a:xfrm>
            <a:off x="838200" y="1690687"/>
            <a:ext cx="10515600" cy="4738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 dirty="0"/>
              <a:t>Kohlenhydrate </a:t>
            </a:r>
            <a:r>
              <a:rPr lang="de-DE" sz="2000" dirty="0"/>
              <a:t>(z.B. Nudeln, Reis, Kartoffeln)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Wichtiger Energielieferant </a:t>
            </a:r>
            <a:r>
              <a:rPr lang="de-DE" sz="2000" dirty="0"/>
              <a:t>des Körpers</a:t>
            </a:r>
          </a:p>
          <a:p>
            <a:r>
              <a:rPr lang="de-DE" sz="2000" dirty="0"/>
              <a:t>Lassen den </a:t>
            </a:r>
            <a:r>
              <a:rPr lang="de-DE" sz="2000" b="1" dirty="0">
                <a:solidFill>
                  <a:schemeClr val="accent5"/>
                </a:solidFill>
              </a:rPr>
              <a:t>Glukosespiegel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ansteigen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 b="1" dirty="0"/>
              <a:t>Fett </a:t>
            </a:r>
            <a:r>
              <a:rPr lang="de-DE" sz="2000" dirty="0"/>
              <a:t>(z.B. Käse, Butter, Öle)</a:t>
            </a:r>
            <a:endParaRPr lang="de-DE" sz="2000" b="1" dirty="0"/>
          </a:p>
          <a:p>
            <a:r>
              <a:rPr lang="de-DE" sz="2000" b="1" dirty="0">
                <a:solidFill>
                  <a:schemeClr val="accent5"/>
                </a:solidFill>
              </a:rPr>
              <a:t>Wichtiger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Energielieferant</a:t>
            </a:r>
            <a:r>
              <a:rPr lang="de-DE" sz="2000" dirty="0"/>
              <a:t> des Körpers</a:t>
            </a:r>
          </a:p>
          <a:p>
            <a:r>
              <a:rPr lang="de-DE" sz="2000" dirty="0"/>
              <a:t>Hat die </a:t>
            </a:r>
            <a:r>
              <a:rPr lang="de-DE" sz="2000" b="1" dirty="0">
                <a:solidFill>
                  <a:schemeClr val="accent5"/>
                </a:solidFill>
              </a:rPr>
              <a:t>meisten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Kalorien</a:t>
            </a:r>
          </a:p>
          <a:p>
            <a:endParaRPr lang="de-DE" sz="2000" dirty="0"/>
          </a:p>
          <a:p>
            <a:endParaRPr lang="de-DE" sz="2000" dirty="0"/>
          </a:p>
        </p:txBody>
      </p:sp>
      <p:pic>
        <p:nvPicPr>
          <p:cNvPr id="10" name="Grafik 9" descr="Fit für nachhaltige und gesunde Lebensmittel">
            <a:extLst>
              <a:ext uri="{FF2B5EF4-FFF2-40B4-BE49-F238E27FC236}">
                <a16:creationId xmlns:a16="http://schemas.microsoft.com/office/drawing/2014/main" id="{140AA0BE-B13D-2952-AD6B-DB3BCF58E5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rcRect b="85012"/>
          <a:stretch>
            <a:fillRect/>
          </a:stretch>
        </p:blipFill>
        <p:spPr>
          <a:xfrm>
            <a:off x="0" y="0"/>
            <a:ext cx="12192000" cy="102790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28D41B4-F2F7-6284-B16E-87BB57B3B16D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3</a:t>
            </a:r>
          </a:p>
        </p:txBody>
      </p:sp>
    </p:spTree>
    <p:extLst>
      <p:ext uri="{BB962C8B-B14F-4D97-AF65-F5344CB8AC3E}">
        <p14:creationId xmlns:p14="http://schemas.microsoft.com/office/powerpoint/2010/main" val="3836761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Die Wahrheit über Kohlenhydrate: Mythen und Fakten">
            <a:extLst>
              <a:ext uri="{FF2B5EF4-FFF2-40B4-BE49-F238E27FC236}">
                <a16:creationId xmlns:a16="http://schemas.microsoft.com/office/drawing/2014/main" id="{08CEB20C-7E6B-69B7-308C-0ACE687DAE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234"/>
          <a:stretch>
            <a:fillRect/>
          </a:stretch>
        </p:blipFill>
        <p:spPr>
          <a:xfrm>
            <a:off x="6972300" y="0"/>
            <a:ext cx="52197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3278836-2391-E46C-0F0C-0C6C8F719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Kohlenhydrate: Die richtige Wahl treffen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7723E4-4D9E-8139-33E8-063193724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6134101" cy="4799233"/>
          </a:xfrm>
        </p:spPr>
        <p:txBody>
          <a:bodyPr>
            <a:normAutofit fontScale="92500"/>
          </a:bodyPr>
          <a:lstStyle/>
          <a:p>
            <a:pPr lvl="0"/>
            <a:r>
              <a:rPr lang="de-DE" sz="2400" b="1" dirty="0"/>
              <a:t>Komplexe Kohlenhydrate:</a:t>
            </a:r>
            <a:endParaRPr lang="de-DE" sz="2400" dirty="0"/>
          </a:p>
          <a:p>
            <a:pPr lvl="1"/>
            <a:r>
              <a:rPr lang="de-DE" sz="2000" dirty="0"/>
              <a:t>Z.B. Vollkornprodukte (Brot, Nudeln, Reis)</a:t>
            </a:r>
          </a:p>
          <a:p>
            <a:pPr lvl="1"/>
            <a:r>
              <a:rPr lang="de-DE" sz="2000" dirty="0"/>
              <a:t>Z.B. Hülsenfrüchte (Linsen, Bohnen)</a:t>
            </a:r>
          </a:p>
          <a:p>
            <a:pPr marL="457200" lvl="1" indent="0">
              <a:buNone/>
            </a:pPr>
            <a:r>
              <a:rPr lang="de-DE" sz="2000" dirty="0">
                <a:sym typeface="Wingdings" panose="05000000000000000000" pitchFamily="2" charset="2"/>
              </a:rPr>
              <a:t> </a:t>
            </a:r>
            <a:r>
              <a:rPr lang="de-DE" sz="2000" b="1" dirty="0">
                <a:solidFill>
                  <a:schemeClr val="accent5"/>
                </a:solidFill>
              </a:rPr>
              <a:t>Langanhaltende Sättigung</a:t>
            </a:r>
            <a:r>
              <a:rPr lang="de-DE" sz="2000" dirty="0"/>
              <a:t>, lassen den Blutzucker eher langsam ansteigen</a:t>
            </a:r>
          </a:p>
          <a:p>
            <a:pPr lvl="0"/>
            <a:endParaRPr lang="de-DE" sz="2400" b="1" dirty="0"/>
          </a:p>
          <a:p>
            <a:pPr lvl="0"/>
            <a:r>
              <a:rPr lang="de-DE" sz="2400" b="1" dirty="0"/>
              <a:t>Einfache Kohlenhydrate:</a:t>
            </a:r>
            <a:endParaRPr lang="de-DE" sz="2400" dirty="0"/>
          </a:p>
          <a:p>
            <a:pPr lvl="1"/>
            <a:r>
              <a:rPr lang="de-DE" sz="2000" dirty="0"/>
              <a:t>Z.B. Zucker, Süßigkeiten, Weißbrot, Softdrinks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de-DE" sz="2000" b="1" dirty="0">
                <a:solidFill>
                  <a:schemeClr val="accent5"/>
                </a:solidFill>
              </a:rPr>
              <a:t>Schnelle Energie</a:t>
            </a:r>
            <a:r>
              <a:rPr lang="de-DE" sz="2000" dirty="0"/>
              <a:t>, kurzer Sättigungseffekt, lassen den Blutzucker eher schnell und stark ansteigen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de-DE" sz="2000" b="1" dirty="0">
                <a:solidFill>
                  <a:schemeClr val="accent5"/>
                </a:solidFill>
              </a:rPr>
              <a:t>Regen</a:t>
            </a:r>
            <a:r>
              <a:rPr lang="de-DE" sz="2000" dirty="0"/>
              <a:t> den </a:t>
            </a:r>
            <a:r>
              <a:rPr lang="de-DE" sz="2000" b="1" dirty="0">
                <a:solidFill>
                  <a:schemeClr val="accent5"/>
                </a:solidFill>
              </a:rPr>
              <a:t>Appetit eher </a:t>
            </a:r>
            <a:r>
              <a:rPr lang="de-DE" sz="2000" dirty="0"/>
              <a:t>an</a:t>
            </a:r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r>
              <a:rPr lang="de-DE" sz="2400" b="1" dirty="0"/>
              <a:t>! 1 Gramm Kohlenhydrate hat 4 Kilokalorien!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268384F-CFB9-AB71-C454-2692059599B6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3</a:t>
            </a:r>
          </a:p>
        </p:txBody>
      </p:sp>
    </p:spTree>
    <p:extLst>
      <p:ext uri="{BB962C8B-B14F-4D97-AF65-F5344CB8AC3E}">
        <p14:creationId xmlns:p14="http://schemas.microsoft.com/office/powerpoint/2010/main" val="893212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Warum brauchen wir Eiweiß für eine gesunde Ernährung? | Hansen Obst">
            <a:extLst>
              <a:ext uri="{FF2B5EF4-FFF2-40B4-BE49-F238E27FC236}">
                <a16:creationId xmlns:a16="http://schemas.microsoft.com/office/drawing/2014/main" id="{201A9481-F763-9B76-1135-EE8AC35AE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833" y="365125"/>
            <a:ext cx="6495167" cy="651192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ADBC8C-39AD-575A-D7F0-FAEE47645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Eiweiß: Sättigung und Muskelerhalt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2C49B4-2A08-2D1D-27AB-D17302967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715000" cy="4351338"/>
          </a:xfrm>
        </p:spPr>
        <p:txBody>
          <a:bodyPr>
            <a:normAutofit lnSpcReduction="10000"/>
          </a:bodyPr>
          <a:lstStyle/>
          <a:p>
            <a:r>
              <a:rPr lang="de-DE" sz="2400" dirty="0"/>
              <a:t>Wichtiger Bestandteil jeder Mahlzeit</a:t>
            </a:r>
          </a:p>
          <a:p>
            <a:r>
              <a:rPr lang="de-DE" sz="2400" dirty="0"/>
              <a:t>Hilft, </a:t>
            </a:r>
            <a:r>
              <a:rPr lang="de-DE" sz="2400" b="1" dirty="0">
                <a:solidFill>
                  <a:schemeClr val="accent5"/>
                </a:solidFill>
              </a:rPr>
              <a:t>länger satt </a:t>
            </a:r>
            <a:r>
              <a:rPr lang="de-DE" sz="2400" dirty="0"/>
              <a:t>zu bleiben</a:t>
            </a:r>
          </a:p>
          <a:p>
            <a:r>
              <a:rPr lang="de-DE" sz="2400" dirty="0"/>
              <a:t>Unterstützt den </a:t>
            </a:r>
            <a:r>
              <a:rPr lang="de-DE" sz="2400" b="1" dirty="0">
                <a:solidFill>
                  <a:schemeClr val="accent5"/>
                </a:solidFill>
              </a:rPr>
              <a:t>Muskelerhalt</a:t>
            </a:r>
            <a:r>
              <a:rPr lang="de-DE" sz="2400" dirty="0"/>
              <a:t> während und nach der Gewichtsabnahme</a:t>
            </a:r>
          </a:p>
          <a:p>
            <a:r>
              <a:rPr lang="de-DE" sz="2400" b="1" dirty="0">
                <a:solidFill>
                  <a:schemeClr val="accent5"/>
                </a:solidFill>
              </a:rPr>
              <a:t>Günstige</a:t>
            </a:r>
            <a:r>
              <a:rPr lang="de-DE" sz="2400" dirty="0"/>
              <a:t> Quellen</a:t>
            </a:r>
          </a:p>
          <a:p>
            <a:pPr lvl="1"/>
            <a:r>
              <a:rPr lang="de-DE" sz="2000" dirty="0"/>
              <a:t>Mageres Fleisch</a:t>
            </a:r>
          </a:p>
          <a:p>
            <a:pPr lvl="1"/>
            <a:r>
              <a:rPr lang="de-DE" sz="2000" dirty="0"/>
              <a:t>Fisch</a:t>
            </a:r>
          </a:p>
          <a:p>
            <a:pPr lvl="1"/>
            <a:r>
              <a:rPr lang="de-DE" sz="2000" dirty="0"/>
              <a:t>Eier</a:t>
            </a:r>
          </a:p>
          <a:p>
            <a:pPr lvl="1"/>
            <a:r>
              <a:rPr lang="de-DE" sz="2000" dirty="0"/>
              <a:t>Milchprodukte</a:t>
            </a:r>
          </a:p>
          <a:p>
            <a:pPr lvl="1"/>
            <a:r>
              <a:rPr lang="de-DE" sz="2000" dirty="0"/>
              <a:t>Tofu</a:t>
            </a:r>
          </a:p>
          <a:p>
            <a:pPr lvl="1"/>
            <a:r>
              <a:rPr lang="de-DE" sz="2000" dirty="0"/>
              <a:t>Hülsenfrüchte</a:t>
            </a:r>
          </a:p>
          <a:p>
            <a:pPr marL="0" indent="0">
              <a:buNone/>
            </a:pPr>
            <a:r>
              <a:rPr lang="de-DE" sz="2400" b="1" dirty="0"/>
              <a:t>! 1 Gramm Eiweiß hat 4 Kilokalorien!</a:t>
            </a:r>
          </a:p>
          <a:p>
            <a:endParaRPr lang="de-DE" sz="24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1385F7D-4D0E-9F91-B99B-43557BF48A15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3</a:t>
            </a:r>
          </a:p>
        </p:txBody>
      </p:sp>
    </p:spTree>
    <p:extLst>
      <p:ext uri="{BB962C8B-B14F-4D97-AF65-F5344CB8AC3E}">
        <p14:creationId xmlns:p14="http://schemas.microsoft.com/office/powerpoint/2010/main" val="2552342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56D09A-5866-93F9-A949-4B2053B81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Fette: Qualität statt Quantität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E0BB89-6A93-512D-3C1E-2864B0FFC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10375" cy="4351338"/>
          </a:xfrm>
        </p:spPr>
        <p:txBody>
          <a:bodyPr>
            <a:normAutofit fontScale="92500" lnSpcReduction="10000"/>
          </a:bodyPr>
          <a:lstStyle/>
          <a:p>
            <a:r>
              <a:rPr lang="de-DE" sz="2400" dirty="0"/>
              <a:t>Fette sind </a:t>
            </a:r>
            <a:r>
              <a:rPr lang="de-DE" sz="2400" b="1" dirty="0">
                <a:solidFill>
                  <a:schemeClr val="accent5"/>
                </a:solidFill>
              </a:rPr>
              <a:t>lebensnotwendig</a:t>
            </a:r>
          </a:p>
          <a:p>
            <a:pPr marL="0" indent="0">
              <a:buNone/>
            </a:pPr>
            <a:r>
              <a:rPr lang="de-DE" sz="2400" b="1" dirty="0"/>
              <a:t>Entscheidend, ist die Zusammensetzung der Fette:</a:t>
            </a:r>
          </a:p>
          <a:p>
            <a:r>
              <a:rPr lang="de-DE" sz="2400" b="1" dirty="0">
                <a:solidFill>
                  <a:schemeClr val="accent5"/>
                </a:solidFill>
              </a:rPr>
              <a:t>Ungesättigte Fette</a:t>
            </a:r>
            <a:r>
              <a:rPr lang="de-DE" sz="2400" dirty="0"/>
              <a:t>: eher </a:t>
            </a:r>
            <a:r>
              <a:rPr lang="de-DE" sz="2400" b="1" dirty="0">
                <a:solidFill>
                  <a:schemeClr val="accent5"/>
                </a:solidFill>
              </a:rPr>
              <a:t>positive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Wirkung</a:t>
            </a:r>
            <a:r>
              <a:rPr lang="de-DE" sz="2400" dirty="0"/>
              <a:t> auf das Herz-Kreislauf-System </a:t>
            </a:r>
          </a:p>
          <a:p>
            <a:pPr lvl="1"/>
            <a:r>
              <a:rPr lang="de-DE" sz="2000" dirty="0"/>
              <a:t>Z.B. Olivenöl, Rapsöl, Nüsse, Avocados, fetter Fisch</a:t>
            </a:r>
          </a:p>
          <a:p>
            <a:r>
              <a:rPr lang="de-DE" sz="2400" b="1" dirty="0">
                <a:solidFill>
                  <a:schemeClr val="accent5"/>
                </a:solidFill>
              </a:rPr>
              <a:t>Gesättigte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Fette</a:t>
            </a:r>
            <a:r>
              <a:rPr lang="de-DE" sz="2400" dirty="0"/>
              <a:t>: eher </a:t>
            </a:r>
            <a:r>
              <a:rPr lang="de-DE" sz="2400" b="1" dirty="0">
                <a:solidFill>
                  <a:schemeClr val="accent5"/>
                </a:solidFill>
              </a:rPr>
              <a:t>negative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Wirkung</a:t>
            </a:r>
            <a:r>
              <a:rPr lang="de-DE" sz="2400" dirty="0"/>
              <a:t> auf das Herz-Kreislauf-System</a:t>
            </a:r>
          </a:p>
          <a:p>
            <a:pPr lvl="1"/>
            <a:r>
              <a:rPr lang="de-DE" sz="2000" dirty="0"/>
              <a:t>Z.B. Tierische Produkte, Fast Food, Gebäck</a:t>
            </a:r>
          </a:p>
          <a:p>
            <a:r>
              <a:rPr lang="de-DE" sz="2400" b="1" dirty="0">
                <a:solidFill>
                  <a:schemeClr val="accent5"/>
                </a:solidFill>
              </a:rPr>
              <a:t>Transfette</a:t>
            </a:r>
            <a:r>
              <a:rPr lang="de-DE" sz="2400" dirty="0"/>
              <a:t>: </a:t>
            </a:r>
            <a:r>
              <a:rPr lang="de-DE" sz="2400" b="1" dirty="0">
                <a:solidFill>
                  <a:schemeClr val="accent5"/>
                </a:solidFill>
              </a:rPr>
              <a:t>sehr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negative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Wirkung</a:t>
            </a:r>
            <a:r>
              <a:rPr lang="de-DE" sz="2400" dirty="0"/>
              <a:t> auf das Herz-Kreislauf-System – Verzehr möglichst reduzieren</a:t>
            </a:r>
          </a:p>
          <a:p>
            <a:pPr lvl="1"/>
            <a:r>
              <a:rPr lang="de-DE" sz="2000" dirty="0"/>
              <a:t>Z.B. häufig in industriell verarbeiteten Lebensmitteln</a:t>
            </a:r>
          </a:p>
          <a:p>
            <a:pPr marL="0" indent="0">
              <a:buNone/>
            </a:pPr>
            <a:r>
              <a:rPr lang="de-DE" sz="2400" b="1" dirty="0"/>
              <a:t>! 1 Gramm Fett hat 9 Kilokalorien!</a:t>
            </a:r>
          </a:p>
          <a:p>
            <a:pPr lvl="1"/>
            <a:endParaRPr lang="de-DE" sz="2000" dirty="0"/>
          </a:p>
          <a:p>
            <a:endParaRPr lang="de-DE" sz="2400" dirty="0"/>
          </a:p>
        </p:txBody>
      </p:sp>
      <p:pic>
        <p:nvPicPr>
          <p:cNvPr id="5" name="Grafik 4" descr="Richtig braten mit Öl und Fett - Hofstädter">
            <a:extLst>
              <a:ext uri="{FF2B5EF4-FFF2-40B4-BE49-F238E27FC236}">
                <a16:creationId xmlns:a16="http://schemas.microsoft.com/office/drawing/2014/main" id="{BF54E09D-BD79-2114-3048-70151772AC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560"/>
          <a:stretch>
            <a:fillRect/>
          </a:stretch>
        </p:blipFill>
        <p:spPr>
          <a:xfrm rot="5400000">
            <a:off x="6531371" y="1197374"/>
            <a:ext cx="6858002" cy="446325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FA4DCE5-8FFE-4455-4FC8-A7A37F64AE69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3</a:t>
            </a:r>
          </a:p>
        </p:txBody>
      </p:sp>
    </p:spTree>
    <p:extLst>
      <p:ext uri="{BB962C8B-B14F-4D97-AF65-F5344CB8AC3E}">
        <p14:creationId xmlns:p14="http://schemas.microsoft.com/office/powerpoint/2010/main" val="1078088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C352CF-26A2-B378-BFF7-0D1F3055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Typische „Kalorienfallen“: Getränke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ADF52A7-5008-B204-BEAA-01B80F2BE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/>
              <a:t>Kalorienhaltige Getränke (pro 500 ml)</a:t>
            </a:r>
          </a:p>
          <a:p>
            <a:r>
              <a:rPr lang="de-DE" sz="2000" dirty="0"/>
              <a:t>Limonade/Cola: 	ca. 210 kcal</a:t>
            </a:r>
          </a:p>
          <a:p>
            <a:r>
              <a:rPr lang="de-DE" sz="2000" dirty="0"/>
              <a:t>Vollmilch (3,5%): 	ca. 320 kcal</a:t>
            </a:r>
          </a:p>
          <a:p>
            <a:r>
              <a:rPr lang="de-DE" sz="2000" dirty="0"/>
              <a:t>Fruchtsaft: 		ca. 250 kcal</a:t>
            </a:r>
          </a:p>
          <a:p>
            <a:r>
              <a:rPr lang="de-DE" sz="2000" dirty="0"/>
              <a:t>Eistee: 		ca. 200 kcal</a:t>
            </a:r>
          </a:p>
          <a:p>
            <a:r>
              <a:rPr lang="de-DE" sz="2000" dirty="0"/>
              <a:t>Energydrinks: 		ca. 250 kcal</a:t>
            </a:r>
          </a:p>
          <a:p>
            <a:r>
              <a:rPr lang="de-DE" sz="2000" dirty="0"/>
              <a:t>Milkshake: 		ca. 400-700 kcal</a:t>
            </a:r>
          </a:p>
          <a:p>
            <a:r>
              <a:rPr lang="de-DE" sz="2000" dirty="0"/>
              <a:t>Latte Macchiato: 	ca. 250-420 kcal</a:t>
            </a:r>
          </a:p>
          <a:p>
            <a:r>
              <a:rPr lang="de-DE" sz="2000" dirty="0"/>
              <a:t>Bier: 			ca. 250 kcal</a:t>
            </a:r>
          </a:p>
          <a:p>
            <a:r>
              <a:rPr lang="de-DE" sz="2000" dirty="0"/>
              <a:t>Wein: 			ca. 350-450 kcal</a:t>
            </a:r>
          </a:p>
          <a:p>
            <a:endParaRPr lang="de-DE" sz="2000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A911322-184A-CB37-E18D-984C0DF5F57A}"/>
              </a:ext>
            </a:extLst>
          </p:cNvPr>
          <p:cNvSpPr txBox="1">
            <a:spLocks/>
          </p:cNvSpPr>
          <p:nvPr/>
        </p:nvSpPr>
        <p:spPr>
          <a:xfrm>
            <a:off x="6235700" y="1825625"/>
            <a:ext cx="57340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 dirty="0"/>
              <a:t>Kalorienärmere Getränke (pro 500 ml)</a:t>
            </a:r>
          </a:p>
          <a:p>
            <a:r>
              <a:rPr lang="de-DE" sz="2000" dirty="0"/>
              <a:t>Light/Zero-Produkte: 	ca. 1 kcal</a:t>
            </a:r>
          </a:p>
          <a:p>
            <a:r>
              <a:rPr lang="de-DE" sz="2000" dirty="0"/>
              <a:t>Milch (0,3% Fett): 	ca. 170 kcal</a:t>
            </a:r>
          </a:p>
          <a:p>
            <a:r>
              <a:rPr lang="de-DE" sz="2000" dirty="0"/>
              <a:t>Mineralwasser: 	0 kcal</a:t>
            </a:r>
          </a:p>
          <a:p>
            <a:r>
              <a:rPr lang="de-DE" sz="2000" dirty="0"/>
              <a:t>Ungesüßter Tee: 	0 kcal</a:t>
            </a:r>
          </a:p>
          <a:p>
            <a:r>
              <a:rPr lang="de-DE" sz="2000" dirty="0"/>
              <a:t>Energydrinks Zero: 	ca. 0-10 kcal</a:t>
            </a:r>
          </a:p>
          <a:p>
            <a:r>
              <a:rPr lang="de-DE" sz="2000" dirty="0"/>
              <a:t>Proteinshake (Wasser): ca. 100-250 kcal</a:t>
            </a:r>
          </a:p>
          <a:p>
            <a:r>
              <a:rPr lang="de-DE" sz="2000" dirty="0"/>
              <a:t>Kaffee schwarz: 	ca. 10 kcal</a:t>
            </a:r>
          </a:p>
          <a:p>
            <a:r>
              <a:rPr lang="de-DE" sz="2000" dirty="0"/>
              <a:t>Alkoholfreies Bier: 	ca. 150 kcal</a:t>
            </a:r>
          </a:p>
          <a:p>
            <a:r>
              <a:rPr lang="de-DE" sz="2000" dirty="0"/>
              <a:t>Mineralwasser: 	0 kcal</a:t>
            </a:r>
          </a:p>
          <a:p>
            <a:endParaRPr lang="de-DE" sz="2000" dirty="0"/>
          </a:p>
          <a:p>
            <a:endParaRPr lang="de-DE" sz="20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1C6EC9A-EAA6-E404-2A78-3741598CCF4D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4</a:t>
            </a:r>
          </a:p>
        </p:txBody>
      </p:sp>
    </p:spTree>
    <p:extLst>
      <p:ext uri="{BB962C8B-B14F-4D97-AF65-F5344CB8AC3E}">
        <p14:creationId xmlns:p14="http://schemas.microsoft.com/office/powerpoint/2010/main" val="3089604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EC8C0-E4A3-E781-E097-F44685B2A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9DBBE-F516-340A-B6DC-3FDA46A67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Typische „Kalorienfallen“: Hauptspeise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7FA0B191-5DDB-3216-0805-1CBEE2CD6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1825624"/>
            <a:ext cx="5765800" cy="4810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/>
              <a:t>Kalorienhaltiges Essen (pro Portion)</a:t>
            </a:r>
          </a:p>
          <a:p>
            <a:r>
              <a:rPr lang="de-DE" sz="2000" dirty="0"/>
              <a:t>Schnitzel mit Pommes:		ca. 1100 kcal</a:t>
            </a:r>
          </a:p>
          <a:p>
            <a:r>
              <a:rPr lang="de-DE" sz="2000" dirty="0"/>
              <a:t>Carbonara:			ca. 900 kcal</a:t>
            </a:r>
          </a:p>
          <a:p>
            <a:r>
              <a:rPr lang="de-DE" sz="2000" dirty="0"/>
              <a:t>Pizza Salami:			ca. 950 kcal</a:t>
            </a:r>
          </a:p>
          <a:p>
            <a:r>
              <a:rPr lang="de-DE" sz="2000" dirty="0"/>
              <a:t>Rahmschnitzel mit Spätzle:	ca. 1200 kcal</a:t>
            </a:r>
          </a:p>
          <a:p>
            <a:r>
              <a:rPr lang="de-DE" sz="2000" dirty="0"/>
              <a:t>Käsespätzle:			ca. 900-1200 kcal</a:t>
            </a:r>
          </a:p>
          <a:p>
            <a:r>
              <a:rPr lang="de-DE" sz="2000" dirty="0"/>
              <a:t>Lasagne:			ca. 850 kcal</a:t>
            </a:r>
          </a:p>
          <a:p>
            <a:r>
              <a:rPr lang="de-DE" sz="2000" dirty="0"/>
              <a:t>Schweinebraten mit Knödel:	ca. 900-1300 kcal</a:t>
            </a:r>
          </a:p>
          <a:p>
            <a:r>
              <a:rPr lang="de-DE" sz="2000" dirty="0"/>
              <a:t>Backfisch, Pommes, Remoulade: ca. 900-1200 kcal </a:t>
            </a:r>
          </a:p>
          <a:p>
            <a:r>
              <a:rPr lang="de-DE" sz="2000" dirty="0"/>
              <a:t>Caesar Salad</a:t>
            </a:r>
          </a:p>
          <a:p>
            <a:pPr marL="0" indent="0">
              <a:buNone/>
            </a:pPr>
            <a:r>
              <a:rPr lang="de-DE" sz="2000" dirty="0"/>
              <a:t>(Dressing &amp; Croutons): 		ca. 700 kcal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2C5D28F7-0DE2-810B-CD7E-339CB2818033}"/>
              </a:ext>
            </a:extLst>
          </p:cNvPr>
          <p:cNvSpPr txBox="1">
            <a:spLocks/>
          </p:cNvSpPr>
          <p:nvPr/>
        </p:nvSpPr>
        <p:spPr>
          <a:xfrm>
            <a:off x="6096000" y="1825624"/>
            <a:ext cx="5873750" cy="4854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 dirty="0"/>
              <a:t>Kalorienärmeres Essen (pro Portion)</a:t>
            </a:r>
          </a:p>
          <a:p>
            <a:r>
              <a:rPr lang="de-DE" sz="2000" dirty="0"/>
              <a:t>Hähnchenbrust vom Grill:	ca. 450 kcal</a:t>
            </a:r>
          </a:p>
          <a:p>
            <a:r>
              <a:rPr lang="de-DE" sz="2000" dirty="0"/>
              <a:t>Pasta mit Tomatensoße:	ca. 550 kcal</a:t>
            </a:r>
          </a:p>
          <a:p>
            <a:r>
              <a:rPr lang="de-DE" sz="2000" dirty="0"/>
              <a:t>Pizza Margherita:		ca. 700 kcal</a:t>
            </a:r>
          </a:p>
          <a:p>
            <a:r>
              <a:rPr lang="de-DE" sz="2000" dirty="0"/>
              <a:t>Rindersteak mit Ofengemüse:	ca. 550 kcal</a:t>
            </a:r>
          </a:p>
          <a:p>
            <a:r>
              <a:rPr lang="de-DE" sz="2000" dirty="0"/>
              <a:t>Gemüsepfanne mit Kartoffeln:	ca. 400-600 kcal</a:t>
            </a:r>
          </a:p>
          <a:p>
            <a:r>
              <a:rPr lang="de-DE" sz="2000" dirty="0"/>
              <a:t>Gemüselasagne:		ca. 400-600 kcal</a:t>
            </a:r>
          </a:p>
          <a:p>
            <a:r>
              <a:rPr lang="de-DE" sz="2000" dirty="0"/>
              <a:t>Putenbrust mit Gemüse:	ca. 400-600 kcal</a:t>
            </a:r>
          </a:p>
          <a:p>
            <a:r>
              <a:rPr lang="de-DE" sz="2000" dirty="0"/>
              <a:t>Gegrillter Fisch mit Salat:	ca. 350 kcal</a:t>
            </a:r>
          </a:p>
          <a:p>
            <a:endParaRPr lang="de-DE" sz="2000" dirty="0"/>
          </a:p>
          <a:p>
            <a:r>
              <a:rPr lang="de-DE" sz="2000" dirty="0"/>
              <a:t>Gemischter Salat mit Hähnchen</a:t>
            </a:r>
          </a:p>
          <a:p>
            <a:pPr marL="0" indent="0">
              <a:buNone/>
            </a:pPr>
            <a:r>
              <a:rPr lang="de-DE" sz="2000" dirty="0"/>
              <a:t> und Essig-Öl-Dressing:		ca. 400 kcal</a:t>
            </a:r>
          </a:p>
          <a:p>
            <a:endParaRPr lang="de-DE" sz="20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F906CD6-8348-D390-AD15-24E1480FBBC0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4</a:t>
            </a:r>
          </a:p>
        </p:txBody>
      </p:sp>
    </p:spTree>
    <p:extLst>
      <p:ext uri="{BB962C8B-B14F-4D97-AF65-F5344CB8AC3E}">
        <p14:creationId xmlns:p14="http://schemas.microsoft.com/office/powerpoint/2010/main" val="1167949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79A228-3A31-B942-6E75-927AA0DBA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Typische „Kalorienfallen“: Snacks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5593DFF2-FA9E-744C-9097-96BEE38DD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/>
              <a:t>Kalorienhaltige Snacks (pro 100 g)</a:t>
            </a:r>
          </a:p>
          <a:p>
            <a:r>
              <a:rPr lang="de-DE" sz="2000" dirty="0"/>
              <a:t>Erdnüsse (geröstet): 	ca. 590 kcal</a:t>
            </a:r>
          </a:p>
          <a:p>
            <a:r>
              <a:rPr lang="de-DE" sz="2000" dirty="0"/>
              <a:t>Kartoffelchips: 	ca. 540 kcal</a:t>
            </a:r>
          </a:p>
          <a:p>
            <a:r>
              <a:rPr lang="de-DE" sz="2000" dirty="0"/>
              <a:t>Schokolade: 		ca. 535 kcal</a:t>
            </a:r>
          </a:p>
          <a:p>
            <a:r>
              <a:rPr lang="de-DE" sz="2000" dirty="0"/>
              <a:t>Erdnussflips: 		ca. 530 kcal</a:t>
            </a:r>
          </a:p>
          <a:p>
            <a:r>
              <a:rPr lang="de-DE" sz="2000" dirty="0"/>
              <a:t>Studentenfutter: 	ca. 500 kcal</a:t>
            </a:r>
          </a:p>
          <a:p>
            <a:r>
              <a:rPr lang="de-DE" sz="2000" dirty="0"/>
              <a:t>Nachos: 		ca. 500 kcal</a:t>
            </a:r>
          </a:p>
          <a:p>
            <a:r>
              <a:rPr lang="de-DE" sz="2000" dirty="0"/>
              <a:t>Butterkekse: 		ca. 470 kcal</a:t>
            </a:r>
          </a:p>
          <a:p>
            <a:r>
              <a:rPr lang="de-DE" sz="2000" dirty="0"/>
              <a:t>Salzstangen: 		ca. 380 kcal</a:t>
            </a:r>
          </a:p>
          <a:p>
            <a:r>
              <a:rPr lang="de-DE" sz="2000" dirty="0"/>
              <a:t>Gummibärchen: 	ca. 340 kcal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3BA394EE-0575-7B5F-88F8-F43A7ADFBE2C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58737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 dirty="0"/>
              <a:t>Kalorienärmere Snacks (pro 100 g)</a:t>
            </a:r>
          </a:p>
          <a:p>
            <a:r>
              <a:rPr lang="de-DE" sz="2000" dirty="0"/>
              <a:t>Gemüsesticks:	ca. 15–40 kcal</a:t>
            </a:r>
          </a:p>
          <a:p>
            <a:r>
              <a:rPr lang="de-DE" sz="2000" dirty="0"/>
              <a:t>Obst:			ca. 30-90 kcal</a:t>
            </a:r>
          </a:p>
          <a:p>
            <a:r>
              <a:rPr lang="de-DE" sz="2000" dirty="0"/>
              <a:t>Joghurt (fettarm):	ca. 45-64 kcal</a:t>
            </a:r>
          </a:p>
          <a:p>
            <a:r>
              <a:rPr lang="de-DE" sz="2000" dirty="0"/>
              <a:t>Körniger Frischkäse:	ca. 70-100 kcal</a:t>
            </a:r>
          </a:p>
          <a:p>
            <a:r>
              <a:rPr lang="de-DE" sz="2000" dirty="0"/>
              <a:t>Essiggurken:		ca. 15-40 kcal</a:t>
            </a:r>
          </a:p>
          <a:p>
            <a:r>
              <a:rPr lang="de-DE" sz="2000" dirty="0"/>
              <a:t>Magerquark:		ca. 70-100 kcal	</a:t>
            </a:r>
          </a:p>
          <a:p>
            <a:r>
              <a:rPr lang="de-DE" sz="2000" dirty="0"/>
              <a:t>Harzer Käse:		ca. 100-125 kcal</a:t>
            </a:r>
          </a:p>
          <a:p>
            <a:r>
              <a:rPr lang="de-DE" sz="2000" dirty="0"/>
              <a:t>Fruchtmus-</a:t>
            </a:r>
            <a:r>
              <a:rPr lang="de-DE" sz="2000" dirty="0" err="1"/>
              <a:t>Quetschies</a:t>
            </a:r>
            <a:r>
              <a:rPr lang="de-DE" sz="2000" dirty="0"/>
              <a:t> </a:t>
            </a:r>
          </a:p>
          <a:p>
            <a:pPr marL="0" indent="0">
              <a:buNone/>
            </a:pPr>
            <a:r>
              <a:rPr lang="de-DE" sz="2000" dirty="0"/>
              <a:t>ohne Zuckerzusatz: 	ca. 60–80 kcal</a:t>
            </a:r>
          </a:p>
          <a:p>
            <a:endParaRPr lang="de-DE" sz="20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F5F03D0-87F9-5759-DD52-89A4F189CC1A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4</a:t>
            </a:r>
          </a:p>
        </p:txBody>
      </p:sp>
    </p:spTree>
    <p:extLst>
      <p:ext uri="{BB962C8B-B14F-4D97-AF65-F5344CB8AC3E}">
        <p14:creationId xmlns:p14="http://schemas.microsoft.com/office/powerpoint/2010/main" val="29320953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09800-5C19-5BC1-634D-DA75C40D1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8C8FE9-51C4-F49D-870D-000364633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Typische „Kalorienfallen“: Fast Food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CDBEE93E-F985-A82F-F692-EDACFF0FB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150" y="1825625"/>
            <a:ext cx="57848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/>
              <a:t>Kalorienhaltiges Essen (pro Portion)</a:t>
            </a:r>
          </a:p>
          <a:p>
            <a:r>
              <a:rPr lang="de-DE" sz="2000" dirty="0"/>
              <a:t>Burger, Pommes, Cola:		ca. 1600 kcal</a:t>
            </a:r>
          </a:p>
          <a:p>
            <a:r>
              <a:rPr lang="de-DE" sz="2000" dirty="0"/>
              <a:t>Döner mit viel Soße:		ca. 900 kcal</a:t>
            </a:r>
          </a:p>
          <a:p>
            <a:r>
              <a:rPr lang="de-DE" sz="2000" dirty="0"/>
              <a:t>Currywurst mit Pommes:	ca. 1000 kcal</a:t>
            </a:r>
          </a:p>
          <a:p>
            <a:r>
              <a:rPr lang="de-DE" sz="2000" dirty="0"/>
              <a:t>Chicken Nuggets mit Pommes:	ca. 1000 kcal</a:t>
            </a:r>
          </a:p>
          <a:p>
            <a:r>
              <a:rPr lang="de-DE" sz="2000" dirty="0"/>
              <a:t>Fish &amp; Chips:			ca. 900-1300 kcal</a:t>
            </a:r>
          </a:p>
          <a:p>
            <a:r>
              <a:rPr lang="de-DE" sz="2000" dirty="0"/>
              <a:t>Gebratener Reis mit Gemüse:	ca. 700-1000 kcal</a:t>
            </a:r>
          </a:p>
          <a:p>
            <a:r>
              <a:rPr lang="de-DE" sz="2000" dirty="0"/>
              <a:t>Bratwurst im Brötchen:	ca. 450-700 kcal</a:t>
            </a:r>
          </a:p>
          <a:p>
            <a:r>
              <a:rPr lang="de-DE" sz="2000" dirty="0"/>
              <a:t>Pommes rot-weiß:		ca. 900 kcal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02865249-44E9-FA1D-8450-04D23A67531C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58737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 dirty="0"/>
              <a:t>Kalorienärmeres Essen (pro Portion)</a:t>
            </a:r>
          </a:p>
          <a:p>
            <a:r>
              <a:rPr lang="de-DE" sz="2000" dirty="0"/>
              <a:t>Burger, Wasser, Salat:		ca. 500-700 kcal</a:t>
            </a:r>
          </a:p>
          <a:p>
            <a:r>
              <a:rPr lang="de-DE" sz="2000" dirty="0"/>
              <a:t>Dönerteller mit Salat:		ca. 500 kcal</a:t>
            </a:r>
          </a:p>
          <a:p>
            <a:r>
              <a:rPr lang="de-DE" sz="2000" dirty="0"/>
              <a:t>Bratwurst mit Salat:		ca. 450 kcal</a:t>
            </a:r>
          </a:p>
          <a:p>
            <a:r>
              <a:rPr lang="de-DE" sz="2000" dirty="0"/>
              <a:t>Gegrilltes Hähnchen mit Salat:	ca. 450–550 kcal</a:t>
            </a:r>
          </a:p>
          <a:p>
            <a:r>
              <a:rPr lang="de-DE" sz="2000" dirty="0"/>
              <a:t>Gegrillter Fisch mit Salat:	ca. 450 kcal</a:t>
            </a:r>
          </a:p>
          <a:p>
            <a:r>
              <a:rPr lang="de-DE" sz="2000" dirty="0"/>
              <a:t>Gedämpfter Reis mit Gemüse:	ca. 350-500 kcal</a:t>
            </a:r>
          </a:p>
          <a:p>
            <a:r>
              <a:rPr lang="de-DE" sz="2000" dirty="0"/>
              <a:t>Putenschnitzelbrötchen:	ca. 350-500 kcal</a:t>
            </a:r>
          </a:p>
          <a:p>
            <a:r>
              <a:rPr lang="de-DE" sz="2000" dirty="0"/>
              <a:t>Ofenkartoffel mit Quark:	ca. 400 kcal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78AD45B-40CE-C353-CE03-96BDEE5964C8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4</a:t>
            </a:r>
          </a:p>
        </p:txBody>
      </p:sp>
    </p:spTree>
    <p:extLst>
      <p:ext uri="{BB962C8B-B14F-4D97-AF65-F5344CB8AC3E}">
        <p14:creationId xmlns:p14="http://schemas.microsoft.com/office/powerpoint/2010/main" val="820017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5FC0AB-E055-D93C-5A67-F31A5724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Nutri-Score: Eine Entscheidungshilfe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5E35EF-85E9-2E30-4F18-186A0B6B0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47114" cy="46672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DE" b="1" dirty="0"/>
              <a:t>Bewertet die Nährwertqualität eines Lebensmittels</a:t>
            </a:r>
          </a:p>
          <a:p>
            <a:r>
              <a:rPr lang="de-DE" dirty="0"/>
              <a:t>A &amp; B – günstigere Nährwertqualität </a:t>
            </a:r>
            <a:r>
              <a:rPr lang="de-DE" dirty="0">
                <a:sym typeface="Wingdings" panose="05000000000000000000" pitchFamily="2" charset="2"/>
              </a:rPr>
              <a:t> eher wählen</a:t>
            </a:r>
            <a:endParaRPr lang="de-DE" dirty="0"/>
          </a:p>
          <a:p>
            <a:r>
              <a:rPr lang="de-DE" dirty="0"/>
              <a:t>C – mittlere Nährwertqualität </a:t>
            </a:r>
            <a:r>
              <a:rPr lang="de-DE" dirty="0">
                <a:sym typeface="Wingdings" panose="05000000000000000000" pitchFamily="2" charset="2"/>
              </a:rPr>
              <a:t> ab und zu okay</a:t>
            </a:r>
            <a:endParaRPr lang="de-DE" dirty="0"/>
          </a:p>
          <a:p>
            <a:r>
              <a:rPr lang="de-DE" dirty="0"/>
              <a:t>D &amp; E – ungünstigere Nährwertqualität </a:t>
            </a:r>
            <a:r>
              <a:rPr lang="de-DE" dirty="0">
                <a:sym typeface="Wingdings" panose="05000000000000000000" pitchFamily="2" charset="2"/>
              </a:rPr>
              <a:t> eher vermeiden</a:t>
            </a:r>
            <a:endParaRPr lang="de-DE" dirty="0"/>
          </a:p>
          <a:p>
            <a:pPr marL="0" indent="0">
              <a:buNone/>
            </a:pPr>
            <a:r>
              <a:rPr lang="de-DE" b="1" dirty="0"/>
              <a:t>Schneller Vergleich innerhalb einer Produktkategorie</a:t>
            </a:r>
          </a:p>
          <a:p>
            <a:r>
              <a:rPr lang="de-DE" dirty="0"/>
              <a:t>Z.B. Vergleich Tiefkühlpizza oder Lasagne</a:t>
            </a:r>
          </a:p>
          <a:p>
            <a:pPr marL="0" indent="0">
              <a:buNone/>
            </a:pPr>
            <a:r>
              <a:rPr lang="de-DE" b="1" dirty="0"/>
              <a:t>Produkte mit D&amp;E haben in der Regel</a:t>
            </a:r>
          </a:p>
          <a:p>
            <a:r>
              <a:rPr lang="de-DE" dirty="0"/>
              <a:t>Mehr Kalorien, mehr Salz, mehr Zucker, mehr gesättigte Fettsäuren, weniger Ballaststoffe &amp; Vitamine</a:t>
            </a:r>
          </a:p>
          <a:p>
            <a:pPr marL="0" indent="0">
              <a:buNone/>
            </a:pPr>
            <a:r>
              <a:rPr lang="de-DE" b="1" dirty="0"/>
              <a:t>Vorsicht</a:t>
            </a:r>
          </a:p>
          <a:p>
            <a:r>
              <a:rPr lang="de-DE" dirty="0"/>
              <a:t>Kein Vergleich </a:t>
            </a:r>
            <a:r>
              <a:rPr lang="de-DE" b="1" dirty="0"/>
              <a:t>unterschiedlicher Lebensmittelgruppen</a:t>
            </a:r>
          </a:p>
          <a:p>
            <a:pPr lvl="1"/>
            <a:r>
              <a:rPr lang="de-DE" dirty="0"/>
              <a:t>Z.B. Pizza kann nicht mit Müsli verglichen werden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A283FAE-E71D-F566-DA7E-28759F06E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624" y="2057400"/>
            <a:ext cx="4625618" cy="259034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0C7FE6D3-7626-5711-C06C-5490E1D5FE2A}"/>
              </a:ext>
            </a:extLst>
          </p:cNvPr>
          <p:cNvSpPr txBox="1"/>
          <p:nvPr/>
        </p:nvSpPr>
        <p:spPr>
          <a:xfrm>
            <a:off x="7685314" y="4694855"/>
            <a:ext cx="1717964" cy="369332"/>
          </a:xfrm>
          <a:prstGeom prst="rect">
            <a:avLst/>
          </a:prstGeom>
          <a:solidFill>
            <a:srgbClr val="0E8A4A"/>
          </a:solidFill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eher wählen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3D84E28-1B4F-C0A5-424A-61710980557F}"/>
              </a:ext>
            </a:extLst>
          </p:cNvPr>
          <p:cNvSpPr txBox="1"/>
          <p:nvPr/>
        </p:nvSpPr>
        <p:spPr>
          <a:xfrm>
            <a:off x="10248405" y="4694855"/>
            <a:ext cx="1717964" cy="369332"/>
          </a:xfrm>
          <a:prstGeom prst="rect">
            <a:avLst/>
          </a:prstGeom>
          <a:solidFill>
            <a:srgbClr val="EF3120"/>
          </a:solidFill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sym typeface="Wingdings" panose="05000000000000000000" pitchFamily="2" charset="2"/>
              </a:rPr>
              <a:t>eher vermeiden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131C8D9-10F3-4788-938C-833A0D3DE763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4</a:t>
            </a:r>
          </a:p>
        </p:txBody>
      </p:sp>
    </p:spTree>
    <p:extLst>
      <p:ext uri="{BB962C8B-B14F-4D97-AF65-F5344CB8AC3E}">
        <p14:creationId xmlns:p14="http://schemas.microsoft.com/office/powerpoint/2010/main" val="18881122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7F9B3-83B7-F8AF-0B6C-35A7DB305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17161E-462A-EA49-2898-326F60E02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Essgewohnheiten verändern: </a:t>
            </a:r>
            <a:br>
              <a:rPr lang="de-DE" dirty="0"/>
            </a:br>
            <a:r>
              <a:rPr lang="de-DE" dirty="0"/>
              <a:t>Gezielter einkaufen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DC1A6B-C141-5E84-5837-6CCD8B6EA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3099"/>
            <a:ext cx="5314950" cy="42338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de-DE" sz="2000" b="1" dirty="0"/>
              <a:t>Problem</a:t>
            </a:r>
          </a:p>
          <a:p>
            <a:r>
              <a:rPr lang="de-DE" sz="2000" dirty="0"/>
              <a:t>„Wenn ich mir keinen Einkaufszettel schreibe, kaufe ich immer zu viel ein.“</a:t>
            </a:r>
          </a:p>
          <a:p>
            <a:r>
              <a:rPr lang="de-DE" sz="2000" dirty="0"/>
              <a:t>„Wenn ich hungrig bin, kaufe ich viel mehr ein als ich mir vorgenommen habe.“</a:t>
            </a:r>
          </a:p>
          <a:p>
            <a:r>
              <a:rPr lang="de-DE" sz="2000" dirty="0"/>
              <a:t>„Ich will beim Einkaufen gar nicht wissen, wie viel Kalorien drin sind und achte nicht auf die Nährwertangaben.“</a:t>
            </a:r>
          </a:p>
          <a:p>
            <a:r>
              <a:rPr lang="de-DE" sz="2000" dirty="0"/>
              <a:t>„Ich habe oft keinen Plan, was ich kochen will, und kaufe immer das Gleiche.“</a:t>
            </a:r>
          </a:p>
          <a:p>
            <a:r>
              <a:rPr lang="de-DE" sz="2000" dirty="0"/>
              <a:t>„Ich lasse mich häufig von Werbung oder Verpackungen beeinflussen.“</a:t>
            </a:r>
          </a:p>
          <a:p>
            <a:r>
              <a:rPr lang="de-DE" sz="2000" dirty="0"/>
              <a:t>„Süßigkeiten und Snacks landen häufig im Einkaufswagen.“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6B8FD85-66B7-7053-39CA-4F8BE8654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0000" y="0"/>
            <a:ext cx="1332000" cy="1195590"/>
          </a:xfrm>
          <a:prstGeom prst="rect">
            <a:avLst/>
          </a:prstGeom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A6A71885-1DE3-8B6F-63CF-9B8B63C125BC}"/>
              </a:ext>
            </a:extLst>
          </p:cNvPr>
          <p:cNvSpPr txBox="1">
            <a:spLocks/>
          </p:cNvSpPr>
          <p:nvPr/>
        </p:nvSpPr>
        <p:spPr>
          <a:xfrm>
            <a:off x="6597650" y="1943099"/>
            <a:ext cx="5314950" cy="42338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 dirty="0"/>
              <a:t>Mögliche Lösungen</a:t>
            </a:r>
          </a:p>
          <a:p>
            <a:r>
              <a:rPr lang="de-DE" sz="2000" dirty="0"/>
              <a:t>Vor dem Einkauf die Mahlzeiten planen und einen Einkaufszettel schreiben</a:t>
            </a:r>
          </a:p>
          <a:p>
            <a:r>
              <a:rPr lang="de-DE" sz="2000" dirty="0"/>
              <a:t>Nicht hungrig einkaufen gehen, sondern vorher eine Kleinigkeit essen</a:t>
            </a:r>
          </a:p>
          <a:p>
            <a:r>
              <a:rPr lang="de-DE" sz="2000" dirty="0"/>
              <a:t>Nährwertkennzeichnung bewusst vergleichen und auf Kalorien, Zucker, Fett und Ballaststoffe achten</a:t>
            </a:r>
          </a:p>
          <a:p>
            <a:r>
              <a:rPr lang="de-DE" sz="2000" dirty="0"/>
              <a:t>Einen Wochenplan erstellen und neue, gesunde Rezepte ausprobieren</a:t>
            </a:r>
          </a:p>
          <a:p>
            <a:r>
              <a:rPr lang="de-DE" sz="2000" dirty="0"/>
              <a:t>Einkaufsliste konsequent einhalten und Produkte kritisch vergleichen</a:t>
            </a:r>
          </a:p>
          <a:p>
            <a:r>
              <a:rPr lang="de-DE" sz="2000" dirty="0"/>
              <a:t>Süßigkeiten und Snacks bewusst nicht oder nur in kleinen Mengen kaufen</a:t>
            </a:r>
          </a:p>
          <a:p>
            <a:endParaRPr lang="de-DE" sz="20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03AD9F0-865C-A814-B9E7-A95C7EB731DE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5</a:t>
            </a:r>
          </a:p>
        </p:txBody>
      </p:sp>
    </p:spTree>
    <p:extLst>
      <p:ext uri="{BB962C8B-B14F-4D97-AF65-F5344CB8AC3E}">
        <p14:creationId xmlns:p14="http://schemas.microsoft.com/office/powerpoint/2010/main" val="3799512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86F28-45A5-1F01-4648-39E3248E9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0A9A14-3205-40B2-16F4-817D16C83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Essgewohnheiten verändern: </a:t>
            </a:r>
            <a:br>
              <a:rPr lang="de-DE" dirty="0"/>
            </a:br>
            <a:r>
              <a:rPr lang="de-DE" dirty="0"/>
              <a:t>Verführungssituationen vermeiden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D8EFBF8E-54C2-10A4-ED67-B7D1B842FB5A}"/>
              </a:ext>
            </a:extLst>
          </p:cNvPr>
          <p:cNvSpPr txBox="1">
            <a:spLocks/>
          </p:cNvSpPr>
          <p:nvPr/>
        </p:nvSpPr>
        <p:spPr>
          <a:xfrm>
            <a:off x="838200" y="1943099"/>
            <a:ext cx="5314950" cy="4233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 dirty="0"/>
              <a:t>Problem</a:t>
            </a:r>
          </a:p>
          <a:p>
            <a:r>
              <a:rPr lang="de-DE" sz="2000" dirty="0"/>
              <a:t>„Ich greife häufig zu Süßigkeiten oder Snacks, wenn sie sichtbar sind.“</a:t>
            </a:r>
          </a:p>
          <a:p>
            <a:r>
              <a:rPr lang="de-DE" sz="2000" dirty="0"/>
              <a:t>„Ich esse oft, weil andere essen oder Essen angeboten wird.“</a:t>
            </a:r>
          </a:p>
          <a:p>
            <a:r>
              <a:rPr lang="de-DE" sz="2000" dirty="0"/>
              <a:t>„Ich kann an Süßigkeiten oder Snacks nur schwer vorbeigehen.“</a:t>
            </a:r>
          </a:p>
          <a:p>
            <a:r>
              <a:rPr lang="de-DE" sz="2000" dirty="0"/>
              <a:t>„Ich esse häufig aus Gewohnheit in bestimmten Situationen (z. B. beim Fernsehen).“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0E2BA6BA-6398-3B39-D319-62B7A6B08155}"/>
              </a:ext>
            </a:extLst>
          </p:cNvPr>
          <p:cNvSpPr txBox="1">
            <a:spLocks/>
          </p:cNvSpPr>
          <p:nvPr/>
        </p:nvSpPr>
        <p:spPr>
          <a:xfrm>
            <a:off x="6597650" y="1943099"/>
            <a:ext cx="5314950" cy="4233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 dirty="0"/>
              <a:t>Mögliche Lösungen</a:t>
            </a:r>
          </a:p>
          <a:p>
            <a:r>
              <a:rPr lang="de-DE" sz="2000" dirty="0"/>
              <a:t>Süßigkeiten und Snacks außer Sichtweite aufbewahren oder möglichst nicht zu Hause haben</a:t>
            </a:r>
          </a:p>
          <a:p>
            <a:r>
              <a:rPr lang="de-DE" sz="2000" dirty="0"/>
              <a:t>Vorher entscheiden, ob und wie viel man essen möchte, und auch einmal freundlich ablehnen</a:t>
            </a:r>
          </a:p>
          <a:p>
            <a:r>
              <a:rPr lang="de-DE" sz="2000" dirty="0"/>
              <a:t>Verführungssituationen möglichst vermeiden und Alternativen (z. B. Obst oder Gemüsesticks) bereithalten</a:t>
            </a:r>
          </a:p>
          <a:p>
            <a:r>
              <a:rPr lang="de-DE" sz="2000" dirty="0"/>
              <a:t>Gewohnheiten bewusst verändern, z. B. Fernsehen ohne Snacks oder eine andere Beschäftigung wählen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DAE95E7-3990-F160-CAAA-850E681D1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0000" y="0"/>
            <a:ext cx="1332000" cy="119559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A23480E-8E4F-173B-C079-07CC348520B9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5</a:t>
            </a:r>
          </a:p>
        </p:txBody>
      </p:sp>
    </p:spTree>
    <p:extLst>
      <p:ext uri="{BB962C8B-B14F-4D97-AF65-F5344CB8AC3E}">
        <p14:creationId xmlns:p14="http://schemas.microsoft.com/office/powerpoint/2010/main" val="27635348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2556E-B498-3EA5-C2DD-3176316E1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Erfolgreich abnehmen – Kombination aus Ernährung und Bewegung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ED8944-DD36-B08A-F7E2-85C818643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255329" cy="4351338"/>
          </a:xfrm>
        </p:spPr>
        <p:txBody>
          <a:bodyPr>
            <a:normAutofit lnSpcReduction="10000"/>
          </a:bodyPr>
          <a:lstStyle/>
          <a:p>
            <a:r>
              <a:rPr lang="de-DE" sz="2400" dirty="0"/>
              <a:t>Abnehmen entsteht nicht durch eine einzelne große Veränderung</a:t>
            </a:r>
          </a:p>
          <a:p>
            <a:r>
              <a:rPr lang="de-DE" sz="2400" dirty="0"/>
              <a:t>Entscheidend ist die Summe vieler kleiner Schritte</a:t>
            </a:r>
          </a:p>
          <a:p>
            <a:pPr lvl="1"/>
            <a:r>
              <a:rPr lang="de-DE" sz="2000" dirty="0"/>
              <a:t>Z.B. Ernährung: Eine kleine Portion weniger, bewusster essen oder kalorienarme Alternativen finden</a:t>
            </a:r>
          </a:p>
          <a:p>
            <a:pPr lvl="1"/>
            <a:r>
              <a:rPr lang="de-DE" sz="2000" dirty="0"/>
              <a:t>Z.B. Bewegung: 10 Minuten zusätzlich gehen, Sitzzeiten unterbrechen, mehr Bewegung im Alltag</a:t>
            </a:r>
          </a:p>
          <a:p>
            <a:pPr lvl="1"/>
            <a:r>
              <a:rPr lang="de-DE" sz="2000" dirty="0"/>
              <a:t>Z.B. Getränke: Wasser oder ungesüßte Getränke statt kalorienreicher Getränke</a:t>
            </a:r>
          </a:p>
          <a:p>
            <a:pPr lvl="1"/>
            <a:r>
              <a:rPr lang="de-DE" sz="2000" dirty="0"/>
              <a:t>Z.B. Essverhalten: Langsamer essen, Hunger und Sättigung bewusster wahrnehmen</a:t>
            </a:r>
          </a:p>
          <a:p>
            <a:pPr marL="0" indent="0">
              <a:buNone/>
            </a:pPr>
            <a:r>
              <a:rPr lang="de-DE" sz="2400" b="1" dirty="0"/>
              <a:t>! Zum Abnehmen ist die Veränderung der Ernährung effektiver als eine Veränderung der Bewegung!</a:t>
            </a:r>
          </a:p>
          <a:p>
            <a:pPr marL="0" indent="0">
              <a:buNone/>
            </a:pPr>
            <a:endParaRPr lang="de-DE" sz="2400" b="1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F7F85B9-A2E5-7208-4BA9-B736F1ADA12A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7</a:t>
            </a:r>
          </a:p>
        </p:txBody>
      </p:sp>
    </p:spTree>
    <p:extLst>
      <p:ext uri="{BB962C8B-B14F-4D97-AF65-F5344CB8AC3E}">
        <p14:creationId xmlns:p14="http://schemas.microsoft.com/office/powerpoint/2010/main" val="35807516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DFF391-CD96-C429-C0FE-D79A53EE0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7394"/>
            <a:ext cx="10515600" cy="1325563"/>
          </a:xfrm>
        </p:spPr>
        <p:txBody>
          <a:bodyPr/>
          <a:lstStyle/>
          <a:p>
            <a:r>
              <a:rPr lang="de-DE" dirty="0"/>
              <a:t>Wie viel Bewegung steckt in Lebensmitteln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D38225B7-CED4-6C21-2ADE-FAB3D8510182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712957"/>
          <a:ext cx="10515600" cy="256032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54493430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40755209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5111739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/>
                        <a:t>Lebensmittel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/>
                        <a:t>kcal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/>
                        <a:t>ungefähr notwendige Schritte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590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dirty="0"/>
                        <a:t>☕ 250 ml Latte Macchiato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dirty="0"/>
                        <a:t>210 kcal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b="1" dirty="0"/>
                        <a:t>ca. 3.400 Schritte</a:t>
                      </a:r>
                      <a:endParaRPr lang="de-D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742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dirty="0"/>
                        <a:t>🥤 0,5 l Cola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dirty="0"/>
                        <a:t>210 kcal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b="1" dirty="0"/>
                        <a:t>ca. 3.400 Schritte</a:t>
                      </a:r>
                      <a:endParaRPr lang="de-D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8045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/>
                        <a:t>🍫 1 Tafel Schokolade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dirty="0"/>
                        <a:t>540 kcal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b="1"/>
                        <a:t>ca. 8.800 Schritte</a:t>
                      </a:r>
                      <a:endParaRPr lang="de-DE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14563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/>
                        <a:t>🍕 1 Pizza Salami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dirty="0"/>
                        <a:t>950 kcal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b="1"/>
                        <a:t>ca. 15.500 Schritte</a:t>
                      </a:r>
                      <a:endParaRPr lang="de-DE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5725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/>
                        <a:t>🍨 Eisbecher mit Sahne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dirty="0"/>
                        <a:t>500 kcal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b="1"/>
                        <a:t>ca. 8.200 Schritte</a:t>
                      </a:r>
                      <a:endParaRPr lang="de-DE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367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dirty="0"/>
                        <a:t>🥔 1 Packung Kartoffelchips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/>
                        <a:t>810 kcal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de-DE" b="1" dirty="0"/>
                        <a:t>ca. 13.200 Schritte</a:t>
                      </a:r>
                      <a:endParaRPr lang="de-D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8359049"/>
                  </a:ext>
                </a:extLst>
              </a:tr>
            </a:tbl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9764E202-458F-8951-6D2A-3F1874C0F10B}"/>
              </a:ext>
            </a:extLst>
          </p:cNvPr>
          <p:cNvSpPr txBox="1"/>
          <p:nvPr/>
        </p:nvSpPr>
        <p:spPr>
          <a:xfrm>
            <a:off x="6402963" y="4273277"/>
            <a:ext cx="48590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100" dirty="0"/>
              <a:t>Angenommen: bei einer Person mit 100 kg und 5 km/h Schrittgeschwindigkeit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EE18BEA-93A0-DB7C-67DF-73F780F0BD37}"/>
              </a:ext>
            </a:extLst>
          </p:cNvPr>
          <p:cNvSpPr txBox="1"/>
          <p:nvPr/>
        </p:nvSpPr>
        <p:spPr>
          <a:xfrm>
            <a:off x="838200" y="5400292"/>
            <a:ext cx="86704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/>
              <a:t>! Kalorien aufzunehmen geht oft in wenigen Minuten – dieselbe Energiemenge durch Bewegung auszugleichen dauert deutlich länger!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4A1F50C-8CEF-1367-8CA1-234EB3640B62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7</a:t>
            </a:r>
          </a:p>
        </p:txBody>
      </p:sp>
    </p:spTree>
    <p:extLst>
      <p:ext uri="{BB962C8B-B14F-4D97-AF65-F5344CB8AC3E}">
        <p14:creationId xmlns:p14="http://schemas.microsoft.com/office/powerpoint/2010/main" val="32998116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19C235-D943-3F1E-30A0-F2C96CE8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Bewegung geschickt in den Alltag einbauen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50F42BC-9206-0766-7B2E-A22428FE3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5394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/>
              <a:t>Wichtige Fragen:</a:t>
            </a:r>
          </a:p>
          <a:p>
            <a:r>
              <a:rPr lang="de-DE" sz="2400" dirty="0"/>
              <a:t>Wann können Sie in Ihrem Alltag Tätigkeiten mit Bewegung verbinden?</a:t>
            </a:r>
          </a:p>
          <a:p>
            <a:pPr lvl="1"/>
            <a:r>
              <a:rPr lang="de-DE" sz="2000" dirty="0"/>
              <a:t>Z.B. Nach dem Abendessen spazieren gehen </a:t>
            </a:r>
          </a:p>
          <a:p>
            <a:r>
              <a:rPr lang="de-DE" sz="2400" dirty="0"/>
              <a:t>Welche Kniffs können Sie einbauen, um sich regelmäßiger zu bewegen?</a:t>
            </a:r>
          </a:p>
          <a:p>
            <a:pPr lvl="1"/>
            <a:r>
              <a:rPr lang="de-DE" sz="2000" dirty="0"/>
              <a:t>Z.B. Weiter entfernt parken, eine Haltestelle früher aussteigen</a:t>
            </a:r>
          </a:p>
          <a:p>
            <a:r>
              <a:rPr lang="de-DE" sz="2400" dirty="0"/>
              <a:t>Wie können Sie Bewegung mit etwas Positivem verknüpfen?</a:t>
            </a:r>
          </a:p>
          <a:p>
            <a:pPr lvl="1"/>
            <a:r>
              <a:rPr lang="de-DE" sz="2000" dirty="0"/>
              <a:t>Z.B. Spezielle Playlist für den Sport erstellen</a:t>
            </a:r>
          </a:p>
          <a:p>
            <a:pPr marL="0" indent="0">
              <a:buNone/>
            </a:pPr>
            <a:endParaRPr lang="de-DE" sz="24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33ED43B-222A-FFE2-553A-B6E6F31C676D}"/>
              </a:ext>
            </a:extLst>
          </p:cNvPr>
          <p:cNvSpPr txBox="1"/>
          <p:nvPr/>
        </p:nvSpPr>
        <p:spPr>
          <a:xfrm>
            <a:off x="0" y="-4207"/>
            <a:ext cx="15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Folie aus KE 7</a:t>
            </a:r>
          </a:p>
        </p:txBody>
      </p:sp>
    </p:spTree>
    <p:extLst>
      <p:ext uri="{BB962C8B-B14F-4D97-AF65-F5344CB8AC3E}">
        <p14:creationId xmlns:p14="http://schemas.microsoft.com/office/powerpoint/2010/main" val="1366023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85549-815A-A67F-5434-0F95D59E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Meine Gewichtskurve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705A34-92E8-4771-916F-E1DC09396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3A5B3FA-1182-89AD-3AE8-FEEC514462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04"/>
          <a:stretch>
            <a:fillRect/>
          </a:stretch>
        </p:blipFill>
        <p:spPr>
          <a:xfrm>
            <a:off x="1551214" y="1887419"/>
            <a:ext cx="8460029" cy="482906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8A59DB6-7E32-4326-E07D-22F4D51858E9}"/>
              </a:ext>
            </a:extLst>
          </p:cNvPr>
          <p:cNvSpPr txBox="1"/>
          <p:nvPr/>
        </p:nvSpPr>
        <p:spPr>
          <a:xfrm>
            <a:off x="591459" y="13719"/>
            <a:ext cx="586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An dieser Stelle bitte nur die Kurve bis Woche 22 zeichnen</a:t>
            </a:r>
          </a:p>
        </p:txBody>
      </p:sp>
    </p:spTree>
    <p:extLst>
      <p:ext uri="{BB962C8B-B14F-4D97-AF65-F5344CB8AC3E}">
        <p14:creationId xmlns:p14="http://schemas.microsoft.com/office/powerpoint/2010/main" val="12434880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FB29C-D964-10B1-0649-62A0810B0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7C73D0-880F-2C63-7707-C4E402E94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Meine Zufriedenheit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F30E38E2-5334-BF8B-ED02-A01E1889255C}"/>
              </a:ext>
            </a:extLst>
          </p:cNvPr>
          <p:cNvGraphicFramePr>
            <a:graphicFrameLocks noGrp="1"/>
          </p:cNvGraphicFramePr>
          <p:nvPr/>
        </p:nvGraphicFramePr>
        <p:xfrm>
          <a:off x="972453" y="1902959"/>
          <a:ext cx="10247094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4119">
                  <a:extLst>
                    <a:ext uri="{9D8B030D-6E8A-4147-A177-3AD203B41FA5}">
                      <a16:colId xmlns:a16="http://schemas.microsoft.com/office/drawing/2014/main" val="223381203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529999955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08866198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35671152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35835821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516678340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29097151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34482539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93090912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9988285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06876811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257751211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82921335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41706213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64598070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6810288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97515818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188515599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36344211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87642454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99759990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65349991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39516800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4572621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400441659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582085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20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4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31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88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64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11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9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44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69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638595"/>
                  </a:ext>
                </a:extLst>
              </a:tr>
            </a:tbl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2F4DD69C-AB9D-733B-1E07-DEA077934D1F}"/>
              </a:ext>
            </a:extLst>
          </p:cNvPr>
          <p:cNvSpPr txBox="1"/>
          <p:nvPr/>
        </p:nvSpPr>
        <p:spPr>
          <a:xfrm>
            <a:off x="478972" y="1690688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accent5"/>
                </a:solidFill>
              </a:rPr>
              <a:t>10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9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8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7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6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5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4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3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2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1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0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C10365A-9B33-4EBB-074E-8C12E84EBFF4}"/>
              </a:ext>
            </a:extLst>
          </p:cNvPr>
          <p:cNvSpPr txBox="1"/>
          <p:nvPr/>
        </p:nvSpPr>
        <p:spPr>
          <a:xfrm>
            <a:off x="11152415" y="1690688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accent4"/>
                </a:solidFill>
              </a:rPr>
              <a:t>10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9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8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7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6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5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4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3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2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1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0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BD20F33-901C-AE26-9C61-86B0BC38D7F9}"/>
              </a:ext>
            </a:extLst>
          </p:cNvPr>
          <p:cNvSpPr txBox="1"/>
          <p:nvPr/>
        </p:nvSpPr>
        <p:spPr>
          <a:xfrm rot="16200000">
            <a:off x="-1749373" y="3522736"/>
            <a:ext cx="431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Zufriedenheit mit meinem Essverhalten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6FD61A3-51A6-5AA7-9126-2FE12E95F33B}"/>
              </a:ext>
            </a:extLst>
          </p:cNvPr>
          <p:cNvSpPr txBox="1"/>
          <p:nvPr/>
        </p:nvSpPr>
        <p:spPr>
          <a:xfrm rot="5400000">
            <a:off x="9216171" y="3583514"/>
            <a:ext cx="5138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4"/>
                </a:solidFill>
              </a:rPr>
              <a:t>Zufriedenheit mit meinem Bewegungsverhalten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075254A-D2E3-8C3F-FAF0-4B97075855B1}"/>
              </a:ext>
            </a:extLst>
          </p:cNvPr>
          <p:cNvSpPr txBox="1"/>
          <p:nvPr/>
        </p:nvSpPr>
        <p:spPr>
          <a:xfrm>
            <a:off x="838200" y="6012412"/>
            <a:ext cx="881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Woche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3ECEF92F-D78E-7519-2910-B2E4B41A3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29" y="5522303"/>
            <a:ext cx="11022299" cy="791869"/>
          </a:xfrm>
          <a:prstGeom prst="rect">
            <a:avLst/>
          </a:prstGeom>
        </p:spPr>
      </p:pic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97C826F2-3133-7500-B8FB-3B16F399FE2A}"/>
              </a:ext>
            </a:extLst>
          </p:cNvPr>
          <p:cNvSpPr/>
          <p:nvPr/>
        </p:nvSpPr>
        <p:spPr>
          <a:xfrm>
            <a:off x="963386" y="1856014"/>
            <a:ext cx="10248900" cy="2286000"/>
          </a:xfrm>
          <a:custGeom>
            <a:avLst/>
            <a:gdLst>
              <a:gd name="csX0" fmla="*/ 0 w 10248900"/>
              <a:gd name="csY0" fmla="*/ 2286000 h 2286000"/>
              <a:gd name="csX1" fmla="*/ 65314 w 10248900"/>
              <a:gd name="csY1" fmla="*/ 2231572 h 2286000"/>
              <a:gd name="csX2" fmla="*/ 130628 w 10248900"/>
              <a:gd name="csY2" fmla="*/ 2188029 h 2286000"/>
              <a:gd name="csX3" fmla="*/ 146957 w 10248900"/>
              <a:gd name="csY3" fmla="*/ 2166257 h 2286000"/>
              <a:gd name="csX4" fmla="*/ 163285 w 10248900"/>
              <a:gd name="csY4" fmla="*/ 2155372 h 2286000"/>
              <a:gd name="csX5" fmla="*/ 185057 w 10248900"/>
              <a:gd name="csY5" fmla="*/ 2139043 h 2286000"/>
              <a:gd name="csX6" fmla="*/ 206828 w 10248900"/>
              <a:gd name="csY6" fmla="*/ 2111829 h 2286000"/>
              <a:gd name="csX7" fmla="*/ 266700 w 10248900"/>
              <a:gd name="csY7" fmla="*/ 2051957 h 2286000"/>
              <a:gd name="csX8" fmla="*/ 277585 w 10248900"/>
              <a:gd name="csY8" fmla="*/ 2030186 h 2286000"/>
              <a:gd name="csX9" fmla="*/ 321128 w 10248900"/>
              <a:gd name="csY9" fmla="*/ 1986643 h 2286000"/>
              <a:gd name="csX10" fmla="*/ 342900 w 10248900"/>
              <a:gd name="csY10" fmla="*/ 1948543 h 2286000"/>
              <a:gd name="csX11" fmla="*/ 381000 w 10248900"/>
              <a:gd name="csY11" fmla="*/ 1899557 h 2286000"/>
              <a:gd name="csX12" fmla="*/ 424543 w 10248900"/>
              <a:gd name="csY12" fmla="*/ 1866900 h 2286000"/>
              <a:gd name="csX13" fmla="*/ 457200 w 10248900"/>
              <a:gd name="csY13" fmla="*/ 1845129 h 2286000"/>
              <a:gd name="csX14" fmla="*/ 555171 w 10248900"/>
              <a:gd name="csY14" fmla="*/ 1752600 h 2286000"/>
              <a:gd name="csX15" fmla="*/ 593271 w 10248900"/>
              <a:gd name="csY15" fmla="*/ 1719943 h 2286000"/>
              <a:gd name="csX16" fmla="*/ 664028 w 10248900"/>
              <a:gd name="csY16" fmla="*/ 1654629 h 2286000"/>
              <a:gd name="csX17" fmla="*/ 707571 w 10248900"/>
              <a:gd name="csY17" fmla="*/ 1621972 h 2286000"/>
              <a:gd name="csX18" fmla="*/ 734785 w 10248900"/>
              <a:gd name="csY18" fmla="*/ 1589315 h 2286000"/>
              <a:gd name="csX19" fmla="*/ 794657 w 10248900"/>
              <a:gd name="csY19" fmla="*/ 1545772 h 2286000"/>
              <a:gd name="csX20" fmla="*/ 859971 w 10248900"/>
              <a:gd name="csY20" fmla="*/ 1556657 h 2286000"/>
              <a:gd name="csX21" fmla="*/ 925285 w 10248900"/>
              <a:gd name="csY21" fmla="*/ 1611086 h 2286000"/>
              <a:gd name="csX22" fmla="*/ 952500 w 10248900"/>
              <a:gd name="csY22" fmla="*/ 1643743 h 2286000"/>
              <a:gd name="csX23" fmla="*/ 979714 w 10248900"/>
              <a:gd name="csY23" fmla="*/ 1660072 h 2286000"/>
              <a:gd name="csX24" fmla="*/ 990600 w 10248900"/>
              <a:gd name="csY24" fmla="*/ 1676400 h 2286000"/>
              <a:gd name="csX25" fmla="*/ 1001485 w 10248900"/>
              <a:gd name="csY25" fmla="*/ 1698172 h 2286000"/>
              <a:gd name="csX26" fmla="*/ 1017814 w 10248900"/>
              <a:gd name="csY26" fmla="*/ 1709057 h 2286000"/>
              <a:gd name="csX27" fmla="*/ 1045028 w 10248900"/>
              <a:gd name="csY27" fmla="*/ 1774372 h 2286000"/>
              <a:gd name="csX28" fmla="*/ 1121228 w 10248900"/>
              <a:gd name="csY28" fmla="*/ 1828800 h 2286000"/>
              <a:gd name="csX29" fmla="*/ 1153885 w 10248900"/>
              <a:gd name="csY29" fmla="*/ 1845129 h 2286000"/>
              <a:gd name="csX30" fmla="*/ 1170214 w 10248900"/>
              <a:gd name="csY30" fmla="*/ 1856015 h 2286000"/>
              <a:gd name="csX31" fmla="*/ 1208314 w 10248900"/>
              <a:gd name="csY31" fmla="*/ 1877786 h 2286000"/>
              <a:gd name="csX32" fmla="*/ 1295400 w 10248900"/>
              <a:gd name="csY32" fmla="*/ 1894115 h 2286000"/>
              <a:gd name="csX33" fmla="*/ 1643743 w 10248900"/>
              <a:gd name="csY33" fmla="*/ 1921329 h 2286000"/>
              <a:gd name="csX34" fmla="*/ 1692728 w 10248900"/>
              <a:gd name="csY34" fmla="*/ 1981200 h 2286000"/>
              <a:gd name="csX35" fmla="*/ 1719943 w 10248900"/>
              <a:gd name="csY35" fmla="*/ 2013857 h 2286000"/>
              <a:gd name="csX36" fmla="*/ 1752600 w 10248900"/>
              <a:gd name="csY36" fmla="*/ 2046515 h 2286000"/>
              <a:gd name="csX37" fmla="*/ 1779814 w 10248900"/>
              <a:gd name="csY37" fmla="*/ 2068286 h 2286000"/>
              <a:gd name="csX38" fmla="*/ 1801585 w 10248900"/>
              <a:gd name="csY38" fmla="*/ 2095500 h 2286000"/>
              <a:gd name="csX39" fmla="*/ 1839685 w 10248900"/>
              <a:gd name="csY39" fmla="*/ 2128157 h 2286000"/>
              <a:gd name="csX40" fmla="*/ 1872343 w 10248900"/>
              <a:gd name="csY40" fmla="*/ 2160815 h 2286000"/>
              <a:gd name="csX41" fmla="*/ 1894114 w 10248900"/>
              <a:gd name="csY41" fmla="*/ 2182586 h 2286000"/>
              <a:gd name="csX42" fmla="*/ 1932214 w 10248900"/>
              <a:gd name="csY42" fmla="*/ 2204357 h 2286000"/>
              <a:gd name="csX43" fmla="*/ 1959428 w 10248900"/>
              <a:gd name="csY43" fmla="*/ 2226129 h 2286000"/>
              <a:gd name="csX44" fmla="*/ 1970314 w 10248900"/>
              <a:gd name="csY44" fmla="*/ 2242457 h 2286000"/>
              <a:gd name="csX45" fmla="*/ 2002971 w 10248900"/>
              <a:gd name="csY45" fmla="*/ 2269672 h 2286000"/>
              <a:gd name="csX46" fmla="*/ 2057400 w 10248900"/>
              <a:gd name="csY46" fmla="*/ 2090057 h 2286000"/>
              <a:gd name="csX47" fmla="*/ 2073728 w 10248900"/>
              <a:gd name="csY47" fmla="*/ 2035629 h 2286000"/>
              <a:gd name="csX48" fmla="*/ 2177143 w 10248900"/>
              <a:gd name="csY48" fmla="*/ 1747157 h 2286000"/>
              <a:gd name="csX49" fmla="*/ 2193471 w 10248900"/>
              <a:gd name="csY49" fmla="*/ 1676400 h 2286000"/>
              <a:gd name="csX50" fmla="*/ 2237014 w 10248900"/>
              <a:gd name="csY50" fmla="*/ 1583872 h 2286000"/>
              <a:gd name="csX51" fmla="*/ 2264228 w 10248900"/>
              <a:gd name="csY51" fmla="*/ 1507672 h 2286000"/>
              <a:gd name="csX52" fmla="*/ 2313214 w 10248900"/>
              <a:gd name="csY52" fmla="*/ 1333500 h 2286000"/>
              <a:gd name="csX53" fmla="*/ 2351314 w 10248900"/>
              <a:gd name="csY53" fmla="*/ 1224643 h 2286000"/>
              <a:gd name="csX54" fmla="*/ 2367643 w 10248900"/>
              <a:gd name="csY54" fmla="*/ 1202872 h 2286000"/>
              <a:gd name="csX55" fmla="*/ 2378528 w 10248900"/>
              <a:gd name="csY55" fmla="*/ 1159329 h 2286000"/>
              <a:gd name="csX56" fmla="*/ 2389414 w 10248900"/>
              <a:gd name="csY56" fmla="*/ 1137557 h 2286000"/>
              <a:gd name="csX57" fmla="*/ 2394857 w 10248900"/>
              <a:gd name="csY57" fmla="*/ 1110343 h 2286000"/>
              <a:gd name="csX58" fmla="*/ 2422071 w 10248900"/>
              <a:gd name="csY58" fmla="*/ 1088572 h 2286000"/>
              <a:gd name="csX59" fmla="*/ 2487385 w 10248900"/>
              <a:gd name="csY59" fmla="*/ 1023257 h 2286000"/>
              <a:gd name="csX60" fmla="*/ 2520043 w 10248900"/>
              <a:gd name="csY60" fmla="*/ 996043 h 2286000"/>
              <a:gd name="csX61" fmla="*/ 2569028 w 10248900"/>
              <a:gd name="csY61" fmla="*/ 957943 h 2286000"/>
              <a:gd name="csX62" fmla="*/ 2601685 w 10248900"/>
              <a:gd name="csY62" fmla="*/ 947057 h 2286000"/>
              <a:gd name="csX63" fmla="*/ 2623457 w 10248900"/>
              <a:gd name="csY63" fmla="*/ 936172 h 2286000"/>
              <a:gd name="csX64" fmla="*/ 2672443 w 10248900"/>
              <a:gd name="csY64" fmla="*/ 903515 h 2286000"/>
              <a:gd name="csX65" fmla="*/ 2705100 w 10248900"/>
              <a:gd name="csY65" fmla="*/ 870857 h 2286000"/>
              <a:gd name="csX66" fmla="*/ 2743200 w 10248900"/>
              <a:gd name="csY66" fmla="*/ 838200 h 2286000"/>
              <a:gd name="csX67" fmla="*/ 2770414 w 10248900"/>
              <a:gd name="csY67" fmla="*/ 805543 h 2286000"/>
              <a:gd name="csX68" fmla="*/ 2781300 w 10248900"/>
              <a:gd name="csY68" fmla="*/ 783772 h 2286000"/>
              <a:gd name="csX69" fmla="*/ 2803071 w 10248900"/>
              <a:gd name="csY69" fmla="*/ 772886 h 2286000"/>
              <a:gd name="csX70" fmla="*/ 3064328 w 10248900"/>
              <a:gd name="csY70" fmla="*/ 794657 h 2286000"/>
              <a:gd name="csX71" fmla="*/ 3091543 w 10248900"/>
              <a:gd name="csY71" fmla="*/ 800100 h 2286000"/>
              <a:gd name="csX72" fmla="*/ 3200400 w 10248900"/>
              <a:gd name="csY72" fmla="*/ 778329 h 2286000"/>
              <a:gd name="csX73" fmla="*/ 3238500 w 10248900"/>
              <a:gd name="csY73" fmla="*/ 734786 h 2286000"/>
              <a:gd name="csX74" fmla="*/ 3271157 w 10248900"/>
              <a:gd name="csY74" fmla="*/ 702129 h 2286000"/>
              <a:gd name="csX75" fmla="*/ 3358243 w 10248900"/>
              <a:gd name="csY75" fmla="*/ 620486 h 2286000"/>
              <a:gd name="csX76" fmla="*/ 3429000 w 10248900"/>
              <a:gd name="csY76" fmla="*/ 538843 h 2286000"/>
              <a:gd name="csX77" fmla="*/ 3494314 w 10248900"/>
              <a:gd name="csY77" fmla="*/ 484415 h 2286000"/>
              <a:gd name="csX78" fmla="*/ 3543300 w 10248900"/>
              <a:gd name="csY78" fmla="*/ 440872 h 2286000"/>
              <a:gd name="csX79" fmla="*/ 3586843 w 10248900"/>
              <a:gd name="csY79" fmla="*/ 391886 h 2286000"/>
              <a:gd name="csX80" fmla="*/ 3603171 w 10248900"/>
              <a:gd name="csY80" fmla="*/ 386443 h 2286000"/>
              <a:gd name="csX81" fmla="*/ 3864428 w 10248900"/>
              <a:gd name="csY81" fmla="*/ 391886 h 2286000"/>
              <a:gd name="csX82" fmla="*/ 3907971 w 10248900"/>
              <a:gd name="csY82" fmla="*/ 402772 h 2286000"/>
              <a:gd name="csX83" fmla="*/ 3946071 w 10248900"/>
              <a:gd name="csY83" fmla="*/ 408215 h 2286000"/>
              <a:gd name="csX84" fmla="*/ 4016828 w 10248900"/>
              <a:gd name="csY84" fmla="*/ 468086 h 2286000"/>
              <a:gd name="csX85" fmla="*/ 4120243 w 10248900"/>
              <a:gd name="csY85" fmla="*/ 566057 h 2286000"/>
              <a:gd name="csX86" fmla="*/ 4191000 w 10248900"/>
              <a:gd name="csY86" fmla="*/ 664029 h 2286000"/>
              <a:gd name="csX87" fmla="*/ 4201885 w 10248900"/>
              <a:gd name="csY87" fmla="*/ 696686 h 2286000"/>
              <a:gd name="csX88" fmla="*/ 4218214 w 10248900"/>
              <a:gd name="csY88" fmla="*/ 707572 h 2286000"/>
              <a:gd name="csX89" fmla="*/ 4278085 w 10248900"/>
              <a:gd name="csY89" fmla="*/ 751115 h 2286000"/>
              <a:gd name="csX90" fmla="*/ 4316185 w 10248900"/>
              <a:gd name="csY90" fmla="*/ 767443 h 2286000"/>
              <a:gd name="csX91" fmla="*/ 4343400 w 10248900"/>
              <a:gd name="csY91" fmla="*/ 783772 h 2286000"/>
              <a:gd name="csX92" fmla="*/ 4419600 w 10248900"/>
              <a:gd name="csY92" fmla="*/ 707572 h 2286000"/>
              <a:gd name="csX93" fmla="*/ 4523014 w 10248900"/>
              <a:gd name="csY93" fmla="*/ 571500 h 2286000"/>
              <a:gd name="csX94" fmla="*/ 4561114 w 10248900"/>
              <a:gd name="csY94" fmla="*/ 538843 h 2286000"/>
              <a:gd name="csX95" fmla="*/ 4599214 w 10248900"/>
              <a:gd name="csY95" fmla="*/ 500743 h 2286000"/>
              <a:gd name="csX96" fmla="*/ 4631871 w 10248900"/>
              <a:gd name="csY96" fmla="*/ 473529 h 2286000"/>
              <a:gd name="csX97" fmla="*/ 4642757 w 10248900"/>
              <a:gd name="csY97" fmla="*/ 457200 h 2286000"/>
              <a:gd name="csX98" fmla="*/ 4680857 w 10248900"/>
              <a:gd name="csY98" fmla="*/ 440872 h 2286000"/>
              <a:gd name="csX99" fmla="*/ 4729843 w 10248900"/>
              <a:gd name="csY99" fmla="*/ 424543 h 2286000"/>
              <a:gd name="csX100" fmla="*/ 4746171 w 10248900"/>
              <a:gd name="csY100" fmla="*/ 419100 h 2286000"/>
              <a:gd name="csX101" fmla="*/ 4806043 w 10248900"/>
              <a:gd name="csY101" fmla="*/ 408215 h 2286000"/>
              <a:gd name="csX102" fmla="*/ 5116285 w 10248900"/>
              <a:gd name="csY102" fmla="*/ 419100 h 2286000"/>
              <a:gd name="csX103" fmla="*/ 5165271 w 10248900"/>
              <a:gd name="csY103" fmla="*/ 511629 h 2286000"/>
              <a:gd name="csX104" fmla="*/ 5257800 w 10248900"/>
              <a:gd name="csY104" fmla="*/ 767443 h 2286000"/>
              <a:gd name="csX105" fmla="*/ 5295900 w 10248900"/>
              <a:gd name="csY105" fmla="*/ 881743 h 2286000"/>
              <a:gd name="csX106" fmla="*/ 5328557 w 10248900"/>
              <a:gd name="csY106" fmla="*/ 957943 h 2286000"/>
              <a:gd name="csX107" fmla="*/ 5350328 w 10248900"/>
              <a:gd name="csY107" fmla="*/ 1017815 h 2286000"/>
              <a:gd name="csX108" fmla="*/ 5372100 w 10248900"/>
              <a:gd name="csY108" fmla="*/ 1061357 h 2286000"/>
              <a:gd name="csX109" fmla="*/ 5388428 w 10248900"/>
              <a:gd name="csY109" fmla="*/ 1099457 h 2286000"/>
              <a:gd name="csX110" fmla="*/ 5421085 w 10248900"/>
              <a:gd name="csY110" fmla="*/ 1159329 h 2286000"/>
              <a:gd name="csX111" fmla="*/ 5464628 w 10248900"/>
              <a:gd name="csY111" fmla="*/ 1224643 h 2286000"/>
              <a:gd name="csX112" fmla="*/ 5480957 w 10248900"/>
              <a:gd name="csY112" fmla="*/ 1273629 h 2286000"/>
              <a:gd name="csX113" fmla="*/ 5508171 w 10248900"/>
              <a:gd name="csY113" fmla="*/ 1322615 h 2286000"/>
              <a:gd name="csX114" fmla="*/ 5524500 w 10248900"/>
              <a:gd name="csY114" fmla="*/ 1333500 h 2286000"/>
              <a:gd name="csX115" fmla="*/ 5535385 w 10248900"/>
              <a:gd name="csY115" fmla="*/ 1355272 h 2286000"/>
              <a:gd name="csX116" fmla="*/ 5551714 w 10248900"/>
              <a:gd name="csY116" fmla="*/ 1371600 h 2286000"/>
              <a:gd name="csX117" fmla="*/ 5562600 w 10248900"/>
              <a:gd name="csY117" fmla="*/ 1420586 h 2286000"/>
              <a:gd name="csX118" fmla="*/ 5568043 w 10248900"/>
              <a:gd name="csY118" fmla="*/ 1567543 h 2286000"/>
              <a:gd name="csX119" fmla="*/ 5747657 w 10248900"/>
              <a:gd name="csY119" fmla="*/ 1747157 h 2286000"/>
              <a:gd name="csX120" fmla="*/ 5791200 w 10248900"/>
              <a:gd name="csY120" fmla="*/ 1785257 h 2286000"/>
              <a:gd name="csX121" fmla="*/ 5878285 w 10248900"/>
              <a:gd name="csY121" fmla="*/ 1866900 h 2286000"/>
              <a:gd name="csX122" fmla="*/ 5905500 w 10248900"/>
              <a:gd name="csY122" fmla="*/ 1877786 h 2286000"/>
              <a:gd name="csX123" fmla="*/ 5921828 w 10248900"/>
              <a:gd name="csY123" fmla="*/ 1899557 h 2286000"/>
              <a:gd name="csX124" fmla="*/ 5970814 w 10248900"/>
              <a:gd name="csY124" fmla="*/ 1845129 h 2286000"/>
              <a:gd name="csX125" fmla="*/ 6003471 w 10248900"/>
              <a:gd name="csY125" fmla="*/ 1817915 h 2286000"/>
              <a:gd name="csX126" fmla="*/ 6074228 w 10248900"/>
              <a:gd name="csY126" fmla="*/ 1730829 h 2286000"/>
              <a:gd name="csX127" fmla="*/ 6117771 w 10248900"/>
              <a:gd name="csY127" fmla="*/ 1687286 h 2286000"/>
              <a:gd name="csX128" fmla="*/ 6166757 w 10248900"/>
              <a:gd name="csY128" fmla="*/ 1632857 h 2286000"/>
              <a:gd name="csX129" fmla="*/ 6210300 w 10248900"/>
              <a:gd name="csY129" fmla="*/ 1594757 h 2286000"/>
              <a:gd name="csX130" fmla="*/ 6232071 w 10248900"/>
              <a:gd name="csY130" fmla="*/ 1567543 h 2286000"/>
              <a:gd name="csX131" fmla="*/ 6291943 w 10248900"/>
              <a:gd name="csY131" fmla="*/ 1524000 h 2286000"/>
              <a:gd name="csX132" fmla="*/ 6302828 w 10248900"/>
              <a:gd name="csY132" fmla="*/ 1507672 h 2286000"/>
              <a:gd name="csX133" fmla="*/ 6319157 w 10248900"/>
              <a:gd name="csY133" fmla="*/ 1485900 h 2286000"/>
              <a:gd name="csX134" fmla="*/ 6373585 w 10248900"/>
              <a:gd name="csY134" fmla="*/ 1344386 h 2286000"/>
              <a:gd name="csX135" fmla="*/ 6471557 w 10248900"/>
              <a:gd name="csY135" fmla="*/ 1132115 h 2286000"/>
              <a:gd name="csX136" fmla="*/ 6547757 w 10248900"/>
              <a:gd name="csY136" fmla="*/ 974272 h 2286000"/>
              <a:gd name="csX137" fmla="*/ 6585857 w 10248900"/>
              <a:gd name="csY137" fmla="*/ 919843 h 2286000"/>
              <a:gd name="csX138" fmla="*/ 6602185 w 10248900"/>
              <a:gd name="csY138" fmla="*/ 887186 h 2286000"/>
              <a:gd name="csX139" fmla="*/ 6623957 w 10248900"/>
              <a:gd name="csY139" fmla="*/ 870857 h 2286000"/>
              <a:gd name="csX140" fmla="*/ 6645728 w 10248900"/>
              <a:gd name="csY140" fmla="*/ 849086 h 2286000"/>
              <a:gd name="csX141" fmla="*/ 6683828 w 10248900"/>
              <a:gd name="csY141" fmla="*/ 821872 h 2286000"/>
              <a:gd name="csX142" fmla="*/ 6743700 w 10248900"/>
              <a:gd name="csY142" fmla="*/ 827315 h 2286000"/>
              <a:gd name="csX143" fmla="*/ 7015843 w 10248900"/>
              <a:gd name="csY143" fmla="*/ 957943 h 2286000"/>
              <a:gd name="csX144" fmla="*/ 7113814 w 10248900"/>
              <a:gd name="csY144" fmla="*/ 1028700 h 2286000"/>
              <a:gd name="csX145" fmla="*/ 7233557 w 10248900"/>
              <a:gd name="csY145" fmla="*/ 854529 h 2286000"/>
              <a:gd name="csX146" fmla="*/ 7347857 w 10248900"/>
              <a:gd name="csY146" fmla="*/ 674915 h 2286000"/>
              <a:gd name="csX147" fmla="*/ 7456714 w 10248900"/>
              <a:gd name="csY147" fmla="*/ 489857 h 2286000"/>
              <a:gd name="csX148" fmla="*/ 7500257 w 10248900"/>
              <a:gd name="csY148" fmla="*/ 424543 h 2286000"/>
              <a:gd name="csX149" fmla="*/ 7505700 w 10248900"/>
              <a:gd name="csY149" fmla="*/ 408215 h 2286000"/>
              <a:gd name="csX150" fmla="*/ 7522028 w 10248900"/>
              <a:gd name="csY150" fmla="*/ 402772 h 2286000"/>
              <a:gd name="csX151" fmla="*/ 7598228 w 10248900"/>
              <a:gd name="csY151" fmla="*/ 337457 h 2286000"/>
              <a:gd name="csX152" fmla="*/ 7652657 w 10248900"/>
              <a:gd name="csY152" fmla="*/ 283029 h 2286000"/>
              <a:gd name="csX153" fmla="*/ 7701643 w 10248900"/>
              <a:gd name="csY153" fmla="*/ 228600 h 2286000"/>
              <a:gd name="csX154" fmla="*/ 7756071 w 10248900"/>
              <a:gd name="csY154" fmla="*/ 185057 h 2286000"/>
              <a:gd name="csX155" fmla="*/ 7794171 w 10248900"/>
              <a:gd name="csY155" fmla="*/ 130629 h 2286000"/>
              <a:gd name="csX156" fmla="*/ 7859485 w 10248900"/>
              <a:gd name="csY156" fmla="*/ 70757 h 2286000"/>
              <a:gd name="csX157" fmla="*/ 7881257 w 10248900"/>
              <a:gd name="csY157" fmla="*/ 48986 h 2286000"/>
              <a:gd name="csX158" fmla="*/ 7919357 w 10248900"/>
              <a:gd name="csY158" fmla="*/ 21772 h 2286000"/>
              <a:gd name="csX159" fmla="*/ 8066314 w 10248900"/>
              <a:gd name="csY159" fmla="*/ 0 h 2286000"/>
              <a:gd name="csX160" fmla="*/ 8311243 w 10248900"/>
              <a:gd name="csY160" fmla="*/ 5443 h 2286000"/>
              <a:gd name="csX161" fmla="*/ 8322128 w 10248900"/>
              <a:gd name="csY161" fmla="*/ 27215 h 2286000"/>
              <a:gd name="csX162" fmla="*/ 8458200 w 10248900"/>
              <a:gd name="csY162" fmla="*/ 174172 h 2286000"/>
              <a:gd name="csX163" fmla="*/ 8556171 w 10248900"/>
              <a:gd name="csY163" fmla="*/ 315686 h 2286000"/>
              <a:gd name="csX164" fmla="*/ 8583385 w 10248900"/>
              <a:gd name="csY164" fmla="*/ 353786 h 2286000"/>
              <a:gd name="csX165" fmla="*/ 8599714 w 10248900"/>
              <a:gd name="csY165" fmla="*/ 386443 h 2286000"/>
              <a:gd name="csX166" fmla="*/ 8632371 w 10248900"/>
              <a:gd name="csY166" fmla="*/ 408215 h 2286000"/>
              <a:gd name="csX167" fmla="*/ 8665028 w 10248900"/>
              <a:gd name="csY167" fmla="*/ 435429 h 2286000"/>
              <a:gd name="csX168" fmla="*/ 8681357 w 10248900"/>
              <a:gd name="csY168" fmla="*/ 446315 h 2286000"/>
              <a:gd name="csX169" fmla="*/ 8746671 w 10248900"/>
              <a:gd name="csY169" fmla="*/ 522515 h 2286000"/>
              <a:gd name="csX170" fmla="*/ 8871857 w 10248900"/>
              <a:gd name="csY170" fmla="*/ 718457 h 2286000"/>
              <a:gd name="csX171" fmla="*/ 8937171 w 10248900"/>
              <a:gd name="csY171" fmla="*/ 821872 h 2286000"/>
              <a:gd name="csX172" fmla="*/ 8986157 w 10248900"/>
              <a:gd name="csY172" fmla="*/ 919843 h 2286000"/>
              <a:gd name="csX173" fmla="*/ 9144000 w 10248900"/>
              <a:gd name="csY173" fmla="*/ 1137557 h 2286000"/>
              <a:gd name="csX174" fmla="*/ 9209314 w 10248900"/>
              <a:gd name="csY174" fmla="*/ 1219200 h 2286000"/>
              <a:gd name="csX175" fmla="*/ 9345385 w 10248900"/>
              <a:gd name="csY175" fmla="*/ 1458686 h 2286000"/>
              <a:gd name="csX176" fmla="*/ 9378043 w 10248900"/>
              <a:gd name="csY176" fmla="*/ 1518557 h 2286000"/>
              <a:gd name="csX177" fmla="*/ 9399814 w 10248900"/>
              <a:gd name="csY177" fmla="*/ 1578429 h 2286000"/>
              <a:gd name="csX178" fmla="*/ 9416143 w 10248900"/>
              <a:gd name="csY178" fmla="*/ 1627415 h 2286000"/>
              <a:gd name="csX179" fmla="*/ 9432471 w 10248900"/>
              <a:gd name="csY179" fmla="*/ 1698172 h 2286000"/>
              <a:gd name="csX180" fmla="*/ 9454243 w 10248900"/>
              <a:gd name="csY180" fmla="*/ 1741715 h 2286000"/>
              <a:gd name="csX181" fmla="*/ 9459685 w 10248900"/>
              <a:gd name="csY181" fmla="*/ 1774372 h 2286000"/>
              <a:gd name="csX182" fmla="*/ 9470571 w 10248900"/>
              <a:gd name="csY182" fmla="*/ 1790700 h 2286000"/>
              <a:gd name="csX183" fmla="*/ 9486900 w 10248900"/>
              <a:gd name="csY183" fmla="*/ 1817915 h 2286000"/>
              <a:gd name="csX184" fmla="*/ 9492343 w 10248900"/>
              <a:gd name="csY184" fmla="*/ 1850572 h 2286000"/>
              <a:gd name="csX185" fmla="*/ 9497785 w 10248900"/>
              <a:gd name="csY185" fmla="*/ 1866900 h 2286000"/>
              <a:gd name="csX186" fmla="*/ 9508671 w 10248900"/>
              <a:gd name="csY186" fmla="*/ 1850572 h 2286000"/>
              <a:gd name="csX187" fmla="*/ 9622971 w 10248900"/>
              <a:gd name="csY187" fmla="*/ 1524000 h 2286000"/>
              <a:gd name="csX188" fmla="*/ 9726385 w 10248900"/>
              <a:gd name="csY188" fmla="*/ 1268186 h 2286000"/>
              <a:gd name="csX189" fmla="*/ 9802585 w 10248900"/>
              <a:gd name="csY189" fmla="*/ 1028700 h 2286000"/>
              <a:gd name="csX190" fmla="*/ 9840685 w 10248900"/>
              <a:gd name="csY190" fmla="*/ 941615 h 2286000"/>
              <a:gd name="csX191" fmla="*/ 9857014 w 10248900"/>
              <a:gd name="csY191" fmla="*/ 887186 h 2286000"/>
              <a:gd name="csX192" fmla="*/ 9873343 w 10248900"/>
              <a:gd name="csY192" fmla="*/ 843643 h 2286000"/>
              <a:gd name="csX193" fmla="*/ 9971314 w 10248900"/>
              <a:gd name="csY193" fmla="*/ 647700 h 2286000"/>
              <a:gd name="csX194" fmla="*/ 10025743 w 10248900"/>
              <a:gd name="csY194" fmla="*/ 560615 h 2286000"/>
              <a:gd name="csX195" fmla="*/ 10123714 w 10248900"/>
              <a:gd name="csY195" fmla="*/ 473529 h 2286000"/>
              <a:gd name="csX196" fmla="*/ 10140043 w 10248900"/>
              <a:gd name="csY196" fmla="*/ 462643 h 2286000"/>
              <a:gd name="csX197" fmla="*/ 10167257 w 10248900"/>
              <a:gd name="csY197" fmla="*/ 435429 h 2286000"/>
              <a:gd name="csX198" fmla="*/ 10183585 w 10248900"/>
              <a:gd name="csY198" fmla="*/ 429986 h 2286000"/>
              <a:gd name="csX199" fmla="*/ 10248900 w 10248900"/>
              <a:gd name="csY199" fmla="*/ 429986 h 2286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</a:cxnLst>
            <a:rect l="l" t="t" r="r" b="b"/>
            <a:pathLst>
              <a:path w="10248900" h="2286000">
                <a:moveTo>
                  <a:pt x="0" y="2286000"/>
                </a:moveTo>
                <a:cubicBezTo>
                  <a:pt x="57528" y="2251484"/>
                  <a:pt x="-5585" y="2292343"/>
                  <a:pt x="65314" y="2231572"/>
                </a:cubicBezTo>
                <a:cubicBezTo>
                  <a:pt x="86077" y="2213775"/>
                  <a:pt x="107617" y="2201835"/>
                  <a:pt x="130628" y="2188029"/>
                </a:cubicBezTo>
                <a:cubicBezTo>
                  <a:pt x="136071" y="2180772"/>
                  <a:pt x="140542" y="2172672"/>
                  <a:pt x="146957" y="2166257"/>
                </a:cubicBezTo>
                <a:cubicBezTo>
                  <a:pt x="151582" y="2161632"/>
                  <a:pt x="157962" y="2159174"/>
                  <a:pt x="163285" y="2155372"/>
                </a:cubicBezTo>
                <a:cubicBezTo>
                  <a:pt x="170667" y="2150099"/>
                  <a:pt x="178642" y="2145458"/>
                  <a:pt x="185057" y="2139043"/>
                </a:cubicBezTo>
                <a:cubicBezTo>
                  <a:pt x="193271" y="2130829"/>
                  <a:pt x="198883" y="2120304"/>
                  <a:pt x="206828" y="2111829"/>
                </a:cubicBezTo>
                <a:cubicBezTo>
                  <a:pt x="226131" y="2091239"/>
                  <a:pt x="266700" y="2051957"/>
                  <a:pt x="266700" y="2051957"/>
                </a:cubicBezTo>
                <a:cubicBezTo>
                  <a:pt x="270328" y="2044700"/>
                  <a:pt x="272391" y="2036419"/>
                  <a:pt x="277585" y="2030186"/>
                </a:cubicBezTo>
                <a:cubicBezTo>
                  <a:pt x="290726" y="2014417"/>
                  <a:pt x="321128" y="1986643"/>
                  <a:pt x="321128" y="1986643"/>
                </a:cubicBezTo>
                <a:cubicBezTo>
                  <a:pt x="329939" y="1951402"/>
                  <a:pt x="319737" y="1976338"/>
                  <a:pt x="342900" y="1948543"/>
                </a:cubicBezTo>
                <a:cubicBezTo>
                  <a:pt x="356143" y="1932651"/>
                  <a:pt x="364451" y="1911969"/>
                  <a:pt x="381000" y="1899557"/>
                </a:cubicBezTo>
                <a:cubicBezTo>
                  <a:pt x="395514" y="1888671"/>
                  <a:pt x="409447" y="1876964"/>
                  <a:pt x="424543" y="1866900"/>
                </a:cubicBezTo>
                <a:cubicBezTo>
                  <a:pt x="435429" y="1859643"/>
                  <a:pt x="447354" y="1853744"/>
                  <a:pt x="457200" y="1845129"/>
                </a:cubicBezTo>
                <a:cubicBezTo>
                  <a:pt x="491005" y="1815549"/>
                  <a:pt x="522113" y="1783013"/>
                  <a:pt x="555171" y="1752600"/>
                </a:cubicBezTo>
                <a:cubicBezTo>
                  <a:pt x="567481" y="1741275"/>
                  <a:pt x="581443" y="1731771"/>
                  <a:pt x="593271" y="1719943"/>
                </a:cubicBezTo>
                <a:cubicBezTo>
                  <a:pt x="680646" y="1632568"/>
                  <a:pt x="586603" y="1724312"/>
                  <a:pt x="664028" y="1654629"/>
                </a:cubicBezTo>
                <a:cubicBezTo>
                  <a:pt x="698414" y="1623682"/>
                  <a:pt x="671184" y="1640165"/>
                  <a:pt x="707571" y="1621972"/>
                </a:cubicBezTo>
                <a:cubicBezTo>
                  <a:pt x="716642" y="1611086"/>
                  <a:pt x="724121" y="1598646"/>
                  <a:pt x="734785" y="1589315"/>
                </a:cubicBezTo>
                <a:cubicBezTo>
                  <a:pt x="753356" y="1573065"/>
                  <a:pt x="794657" y="1545772"/>
                  <a:pt x="794657" y="1545772"/>
                </a:cubicBezTo>
                <a:cubicBezTo>
                  <a:pt x="816205" y="1513449"/>
                  <a:pt x="801519" y="1523777"/>
                  <a:pt x="859971" y="1556657"/>
                </a:cubicBezTo>
                <a:cubicBezTo>
                  <a:pt x="890346" y="1573743"/>
                  <a:pt x="901134" y="1584740"/>
                  <a:pt x="925285" y="1611086"/>
                </a:cubicBezTo>
                <a:cubicBezTo>
                  <a:pt x="934860" y="1621532"/>
                  <a:pt x="941967" y="1634264"/>
                  <a:pt x="952500" y="1643743"/>
                </a:cubicBezTo>
                <a:cubicBezTo>
                  <a:pt x="960363" y="1650820"/>
                  <a:pt x="970643" y="1654629"/>
                  <a:pt x="979714" y="1660072"/>
                </a:cubicBezTo>
                <a:cubicBezTo>
                  <a:pt x="983343" y="1665515"/>
                  <a:pt x="987355" y="1670720"/>
                  <a:pt x="990600" y="1676400"/>
                </a:cubicBezTo>
                <a:cubicBezTo>
                  <a:pt x="994626" y="1683445"/>
                  <a:pt x="996291" y="1691939"/>
                  <a:pt x="1001485" y="1698172"/>
                </a:cubicBezTo>
                <a:cubicBezTo>
                  <a:pt x="1005673" y="1703197"/>
                  <a:pt x="1012371" y="1705429"/>
                  <a:pt x="1017814" y="1709057"/>
                </a:cubicBezTo>
                <a:cubicBezTo>
                  <a:pt x="1022871" y="1724229"/>
                  <a:pt x="1033832" y="1762243"/>
                  <a:pt x="1045028" y="1774372"/>
                </a:cubicBezTo>
                <a:cubicBezTo>
                  <a:pt x="1060881" y="1791546"/>
                  <a:pt x="1097490" y="1815852"/>
                  <a:pt x="1121228" y="1828800"/>
                </a:cubicBezTo>
                <a:cubicBezTo>
                  <a:pt x="1131913" y="1834628"/>
                  <a:pt x="1143246" y="1839218"/>
                  <a:pt x="1153885" y="1845129"/>
                </a:cubicBezTo>
                <a:cubicBezTo>
                  <a:pt x="1159603" y="1848306"/>
                  <a:pt x="1164534" y="1852769"/>
                  <a:pt x="1170214" y="1856015"/>
                </a:cubicBezTo>
                <a:cubicBezTo>
                  <a:pt x="1218554" y="1883637"/>
                  <a:pt x="1168530" y="1851263"/>
                  <a:pt x="1208314" y="1877786"/>
                </a:cubicBezTo>
                <a:cubicBezTo>
                  <a:pt x="1232280" y="1925715"/>
                  <a:pt x="1205799" y="1889520"/>
                  <a:pt x="1295400" y="1894115"/>
                </a:cubicBezTo>
                <a:cubicBezTo>
                  <a:pt x="1411715" y="1900080"/>
                  <a:pt x="1527629" y="1912258"/>
                  <a:pt x="1643743" y="1921329"/>
                </a:cubicBezTo>
                <a:lnTo>
                  <a:pt x="1692728" y="1981200"/>
                </a:lnTo>
                <a:cubicBezTo>
                  <a:pt x="1701736" y="1992138"/>
                  <a:pt x="1709923" y="2003837"/>
                  <a:pt x="1719943" y="2013857"/>
                </a:cubicBezTo>
                <a:cubicBezTo>
                  <a:pt x="1730829" y="2024743"/>
                  <a:pt x="1741209" y="2036159"/>
                  <a:pt x="1752600" y="2046515"/>
                </a:cubicBezTo>
                <a:cubicBezTo>
                  <a:pt x="1761196" y="2054329"/>
                  <a:pt x="1771600" y="2060072"/>
                  <a:pt x="1779814" y="2068286"/>
                </a:cubicBezTo>
                <a:cubicBezTo>
                  <a:pt x="1788028" y="2076500"/>
                  <a:pt x="1793867" y="2086817"/>
                  <a:pt x="1801585" y="2095500"/>
                </a:cubicBezTo>
                <a:cubicBezTo>
                  <a:pt x="1820783" y="2117098"/>
                  <a:pt x="1819405" y="2114638"/>
                  <a:pt x="1839685" y="2128157"/>
                </a:cubicBezTo>
                <a:cubicBezTo>
                  <a:pt x="1860005" y="2168798"/>
                  <a:pt x="1837508" y="2134689"/>
                  <a:pt x="1872343" y="2160815"/>
                </a:cubicBezTo>
                <a:cubicBezTo>
                  <a:pt x="1880553" y="2166973"/>
                  <a:pt x="1886390" y="2175828"/>
                  <a:pt x="1894114" y="2182586"/>
                </a:cubicBezTo>
                <a:cubicBezTo>
                  <a:pt x="1914393" y="2200331"/>
                  <a:pt x="1911125" y="2197329"/>
                  <a:pt x="1932214" y="2204357"/>
                </a:cubicBezTo>
                <a:cubicBezTo>
                  <a:pt x="1941285" y="2211614"/>
                  <a:pt x="1951213" y="2217914"/>
                  <a:pt x="1959428" y="2226129"/>
                </a:cubicBezTo>
                <a:cubicBezTo>
                  <a:pt x="1964053" y="2230754"/>
                  <a:pt x="1966126" y="2237432"/>
                  <a:pt x="1970314" y="2242457"/>
                </a:cubicBezTo>
                <a:cubicBezTo>
                  <a:pt x="1983411" y="2258173"/>
                  <a:pt x="1986916" y="2258968"/>
                  <a:pt x="2002971" y="2269672"/>
                </a:cubicBezTo>
                <a:cubicBezTo>
                  <a:pt x="2065631" y="2050361"/>
                  <a:pt x="2009372" y="2241002"/>
                  <a:pt x="2057400" y="2090057"/>
                </a:cubicBezTo>
                <a:cubicBezTo>
                  <a:pt x="2063143" y="2072007"/>
                  <a:pt x="2067483" y="2053511"/>
                  <a:pt x="2073728" y="2035629"/>
                </a:cubicBezTo>
                <a:cubicBezTo>
                  <a:pt x="2107405" y="1939190"/>
                  <a:pt x="2154174" y="1846691"/>
                  <a:pt x="2177143" y="1747157"/>
                </a:cubicBezTo>
                <a:cubicBezTo>
                  <a:pt x="2182586" y="1723571"/>
                  <a:pt x="2186821" y="1699674"/>
                  <a:pt x="2193471" y="1676400"/>
                </a:cubicBezTo>
                <a:cubicBezTo>
                  <a:pt x="2212477" y="1609879"/>
                  <a:pt x="2206950" y="1653020"/>
                  <a:pt x="2237014" y="1583872"/>
                </a:cubicBezTo>
                <a:cubicBezTo>
                  <a:pt x="2247768" y="1559137"/>
                  <a:pt x="2256375" y="1533475"/>
                  <a:pt x="2264228" y="1507672"/>
                </a:cubicBezTo>
                <a:cubicBezTo>
                  <a:pt x="2281788" y="1449975"/>
                  <a:pt x="2296476" y="1391441"/>
                  <a:pt x="2313214" y="1333500"/>
                </a:cubicBezTo>
                <a:cubicBezTo>
                  <a:pt x="2321407" y="1305141"/>
                  <a:pt x="2335142" y="1254290"/>
                  <a:pt x="2351314" y="1224643"/>
                </a:cubicBezTo>
                <a:cubicBezTo>
                  <a:pt x="2355658" y="1216679"/>
                  <a:pt x="2362200" y="1210129"/>
                  <a:pt x="2367643" y="1202872"/>
                </a:cubicBezTo>
                <a:cubicBezTo>
                  <a:pt x="2371271" y="1188358"/>
                  <a:pt x="2373797" y="1173522"/>
                  <a:pt x="2378528" y="1159329"/>
                </a:cubicBezTo>
                <a:cubicBezTo>
                  <a:pt x="2381094" y="1151631"/>
                  <a:pt x="2386848" y="1145255"/>
                  <a:pt x="2389414" y="1137557"/>
                </a:cubicBezTo>
                <a:cubicBezTo>
                  <a:pt x="2392339" y="1128781"/>
                  <a:pt x="2389725" y="1118040"/>
                  <a:pt x="2394857" y="1110343"/>
                </a:cubicBezTo>
                <a:cubicBezTo>
                  <a:pt x="2401301" y="1100677"/>
                  <a:pt x="2413612" y="1096534"/>
                  <a:pt x="2422071" y="1088572"/>
                </a:cubicBezTo>
                <a:cubicBezTo>
                  <a:pt x="2444492" y="1067470"/>
                  <a:pt x="2463731" y="1042968"/>
                  <a:pt x="2487385" y="1023257"/>
                </a:cubicBezTo>
                <a:cubicBezTo>
                  <a:pt x="2498271" y="1014186"/>
                  <a:pt x="2509452" y="1005457"/>
                  <a:pt x="2520043" y="996043"/>
                </a:cubicBezTo>
                <a:cubicBezTo>
                  <a:pt x="2543083" y="975564"/>
                  <a:pt x="2534283" y="975316"/>
                  <a:pt x="2569028" y="957943"/>
                </a:cubicBezTo>
                <a:cubicBezTo>
                  <a:pt x="2579291" y="952811"/>
                  <a:pt x="2591031" y="951318"/>
                  <a:pt x="2601685" y="947057"/>
                </a:cubicBezTo>
                <a:cubicBezTo>
                  <a:pt x="2609218" y="944044"/>
                  <a:pt x="2616200" y="939800"/>
                  <a:pt x="2623457" y="936172"/>
                </a:cubicBezTo>
                <a:cubicBezTo>
                  <a:pt x="2698450" y="861176"/>
                  <a:pt x="2591609" y="962303"/>
                  <a:pt x="2672443" y="903515"/>
                </a:cubicBezTo>
                <a:cubicBezTo>
                  <a:pt x="2684893" y="894460"/>
                  <a:pt x="2693788" y="881299"/>
                  <a:pt x="2705100" y="870857"/>
                </a:cubicBezTo>
                <a:cubicBezTo>
                  <a:pt x="2717391" y="859511"/>
                  <a:pt x="2731372" y="850028"/>
                  <a:pt x="2743200" y="838200"/>
                </a:cubicBezTo>
                <a:cubicBezTo>
                  <a:pt x="2753220" y="828180"/>
                  <a:pt x="2762288" y="817151"/>
                  <a:pt x="2770414" y="805543"/>
                </a:cubicBezTo>
                <a:cubicBezTo>
                  <a:pt x="2775067" y="798896"/>
                  <a:pt x="2775563" y="789509"/>
                  <a:pt x="2781300" y="783772"/>
                </a:cubicBezTo>
                <a:cubicBezTo>
                  <a:pt x="2787037" y="778035"/>
                  <a:pt x="2795814" y="776515"/>
                  <a:pt x="2803071" y="772886"/>
                </a:cubicBezTo>
                <a:cubicBezTo>
                  <a:pt x="2873205" y="778018"/>
                  <a:pt x="2980914" y="780756"/>
                  <a:pt x="3064328" y="794657"/>
                </a:cubicBezTo>
                <a:cubicBezTo>
                  <a:pt x="3073453" y="796178"/>
                  <a:pt x="3082471" y="798286"/>
                  <a:pt x="3091543" y="800100"/>
                </a:cubicBezTo>
                <a:cubicBezTo>
                  <a:pt x="3127829" y="792843"/>
                  <a:pt x="3166585" y="793358"/>
                  <a:pt x="3200400" y="778329"/>
                </a:cubicBezTo>
                <a:cubicBezTo>
                  <a:pt x="3218024" y="770496"/>
                  <a:pt x="3225377" y="748919"/>
                  <a:pt x="3238500" y="734786"/>
                </a:cubicBezTo>
                <a:cubicBezTo>
                  <a:pt x="3248975" y="723505"/>
                  <a:pt x="3259845" y="712571"/>
                  <a:pt x="3271157" y="702129"/>
                </a:cubicBezTo>
                <a:cubicBezTo>
                  <a:pt x="3324785" y="652626"/>
                  <a:pt x="3300197" y="683809"/>
                  <a:pt x="3358243" y="620486"/>
                </a:cubicBezTo>
                <a:cubicBezTo>
                  <a:pt x="3382578" y="593939"/>
                  <a:pt x="3403535" y="564308"/>
                  <a:pt x="3429000" y="538843"/>
                </a:cubicBezTo>
                <a:cubicBezTo>
                  <a:pt x="3449039" y="518804"/>
                  <a:pt x="3473677" y="503838"/>
                  <a:pt x="3494314" y="484415"/>
                </a:cubicBezTo>
                <a:cubicBezTo>
                  <a:pt x="3545735" y="436018"/>
                  <a:pt x="3497967" y="463537"/>
                  <a:pt x="3543300" y="440872"/>
                </a:cubicBezTo>
                <a:cubicBezTo>
                  <a:pt x="3561163" y="414077"/>
                  <a:pt x="3560804" y="406766"/>
                  <a:pt x="3586843" y="391886"/>
                </a:cubicBezTo>
                <a:cubicBezTo>
                  <a:pt x="3591824" y="389040"/>
                  <a:pt x="3597728" y="388257"/>
                  <a:pt x="3603171" y="386443"/>
                </a:cubicBezTo>
                <a:cubicBezTo>
                  <a:pt x="3690257" y="388257"/>
                  <a:pt x="3777448" y="387226"/>
                  <a:pt x="3864428" y="391886"/>
                </a:cubicBezTo>
                <a:cubicBezTo>
                  <a:pt x="3879368" y="392686"/>
                  <a:pt x="3893300" y="399838"/>
                  <a:pt x="3907971" y="402772"/>
                </a:cubicBezTo>
                <a:cubicBezTo>
                  <a:pt x="3920551" y="405288"/>
                  <a:pt x="3933371" y="406401"/>
                  <a:pt x="3946071" y="408215"/>
                </a:cubicBezTo>
                <a:cubicBezTo>
                  <a:pt x="3987931" y="422166"/>
                  <a:pt x="3953026" y="407828"/>
                  <a:pt x="4016828" y="468086"/>
                </a:cubicBezTo>
                <a:cubicBezTo>
                  <a:pt x="4041472" y="491361"/>
                  <a:pt x="4105474" y="541441"/>
                  <a:pt x="4120243" y="566057"/>
                </a:cubicBezTo>
                <a:cubicBezTo>
                  <a:pt x="4162823" y="637024"/>
                  <a:pt x="4138967" y="604563"/>
                  <a:pt x="4191000" y="664029"/>
                </a:cubicBezTo>
                <a:cubicBezTo>
                  <a:pt x="4194628" y="674915"/>
                  <a:pt x="4195804" y="686956"/>
                  <a:pt x="4201885" y="696686"/>
                </a:cubicBezTo>
                <a:cubicBezTo>
                  <a:pt x="4205352" y="702233"/>
                  <a:pt x="4213188" y="703384"/>
                  <a:pt x="4218214" y="707572"/>
                </a:cubicBezTo>
                <a:cubicBezTo>
                  <a:pt x="4255558" y="738691"/>
                  <a:pt x="4208199" y="713842"/>
                  <a:pt x="4278085" y="751115"/>
                </a:cubicBezTo>
                <a:cubicBezTo>
                  <a:pt x="4290277" y="757617"/>
                  <a:pt x="4303827" y="761264"/>
                  <a:pt x="4316185" y="767443"/>
                </a:cubicBezTo>
                <a:cubicBezTo>
                  <a:pt x="4325647" y="772174"/>
                  <a:pt x="4334328" y="778329"/>
                  <a:pt x="4343400" y="783772"/>
                </a:cubicBezTo>
                <a:cubicBezTo>
                  <a:pt x="4368800" y="758372"/>
                  <a:pt x="4396397" y="734994"/>
                  <a:pt x="4419600" y="707572"/>
                </a:cubicBezTo>
                <a:cubicBezTo>
                  <a:pt x="4456399" y="664082"/>
                  <a:pt x="4479759" y="608575"/>
                  <a:pt x="4523014" y="571500"/>
                </a:cubicBezTo>
                <a:cubicBezTo>
                  <a:pt x="4535714" y="560614"/>
                  <a:pt x="4548857" y="550225"/>
                  <a:pt x="4561114" y="538843"/>
                </a:cubicBezTo>
                <a:cubicBezTo>
                  <a:pt x="4574275" y="526622"/>
                  <a:pt x="4586017" y="512925"/>
                  <a:pt x="4599214" y="500743"/>
                </a:cubicBezTo>
                <a:cubicBezTo>
                  <a:pt x="4609626" y="491132"/>
                  <a:pt x="4621851" y="483549"/>
                  <a:pt x="4631871" y="473529"/>
                </a:cubicBezTo>
                <a:cubicBezTo>
                  <a:pt x="4636497" y="468903"/>
                  <a:pt x="4637314" y="460829"/>
                  <a:pt x="4642757" y="457200"/>
                </a:cubicBezTo>
                <a:cubicBezTo>
                  <a:pt x="4654254" y="449536"/>
                  <a:pt x="4667920" y="445723"/>
                  <a:pt x="4680857" y="440872"/>
                </a:cubicBezTo>
                <a:cubicBezTo>
                  <a:pt x="4696973" y="434829"/>
                  <a:pt x="4713514" y="429986"/>
                  <a:pt x="4729843" y="424543"/>
                </a:cubicBezTo>
                <a:cubicBezTo>
                  <a:pt x="4735286" y="422729"/>
                  <a:pt x="4740526" y="420126"/>
                  <a:pt x="4746171" y="419100"/>
                </a:cubicBezTo>
                <a:lnTo>
                  <a:pt x="4806043" y="408215"/>
                </a:lnTo>
                <a:cubicBezTo>
                  <a:pt x="4909457" y="411843"/>
                  <a:pt x="5016846" y="390474"/>
                  <a:pt x="5116285" y="419100"/>
                </a:cubicBezTo>
                <a:cubicBezTo>
                  <a:pt x="5149822" y="428754"/>
                  <a:pt x="5152136" y="479297"/>
                  <a:pt x="5165271" y="511629"/>
                </a:cubicBezTo>
                <a:cubicBezTo>
                  <a:pt x="5199400" y="595639"/>
                  <a:pt x="5227620" y="681935"/>
                  <a:pt x="5257800" y="767443"/>
                </a:cubicBezTo>
                <a:cubicBezTo>
                  <a:pt x="5271166" y="805314"/>
                  <a:pt x="5280080" y="844829"/>
                  <a:pt x="5295900" y="881743"/>
                </a:cubicBezTo>
                <a:cubicBezTo>
                  <a:pt x="5306786" y="907143"/>
                  <a:pt x="5318294" y="932285"/>
                  <a:pt x="5328557" y="957943"/>
                </a:cubicBezTo>
                <a:cubicBezTo>
                  <a:pt x="5336444" y="977660"/>
                  <a:pt x="5342087" y="998243"/>
                  <a:pt x="5350328" y="1017815"/>
                </a:cubicBezTo>
                <a:cubicBezTo>
                  <a:pt x="5356625" y="1032771"/>
                  <a:pt x="5365238" y="1046652"/>
                  <a:pt x="5372100" y="1061357"/>
                </a:cubicBezTo>
                <a:cubicBezTo>
                  <a:pt x="5377943" y="1073878"/>
                  <a:pt x="5382249" y="1087099"/>
                  <a:pt x="5388428" y="1099457"/>
                </a:cubicBezTo>
                <a:cubicBezTo>
                  <a:pt x="5398594" y="1119790"/>
                  <a:pt x="5409265" y="1139910"/>
                  <a:pt x="5421085" y="1159329"/>
                </a:cubicBezTo>
                <a:cubicBezTo>
                  <a:pt x="5434690" y="1181680"/>
                  <a:pt x="5452487" y="1201464"/>
                  <a:pt x="5464628" y="1224643"/>
                </a:cubicBezTo>
                <a:cubicBezTo>
                  <a:pt x="5472615" y="1239890"/>
                  <a:pt x="5474565" y="1257648"/>
                  <a:pt x="5480957" y="1273629"/>
                </a:cubicBezTo>
                <a:cubicBezTo>
                  <a:pt x="5482855" y="1278375"/>
                  <a:pt x="5499862" y="1314307"/>
                  <a:pt x="5508171" y="1322615"/>
                </a:cubicBezTo>
                <a:cubicBezTo>
                  <a:pt x="5512797" y="1327240"/>
                  <a:pt x="5519057" y="1329872"/>
                  <a:pt x="5524500" y="1333500"/>
                </a:cubicBezTo>
                <a:cubicBezTo>
                  <a:pt x="5528128" y="1340757"/>
                  <a:pt x="5530669" y="1348670"/>
                  <a:pt x="5535385" y="1355272"/>
                </a:cubicBezTo>
                <a:cubicBezTo>
                  <a:pt x="5539859" y="1361536"/>
                  <a:pt x="5547895" y="1364917"/>
                  <a:pt x="5551714" y="1371600"/>
                </a:cubicBezTo>
                <a:cubicBezTo>
                  <a:pt x="5554079" y="1375738"/>
                  <a:pt x="5562271" y="1418942"/>
                  <a:pt x="5562600" y="1420586"/>
                </a:cubicBezTo>
                <a:cubicBezTo>
                  <a:pt x="5564414" y="1469572"/>
                  <a:pt x="5543876" y="1524895"/>
                  <a:pt x="5568043" y="1567543"/>
                </a:cubicBezTo>
                <a:cubicBezTo>
                  <a:pt x="5609787" y="1641209"/>
                  <a:pt x="5683936" y="1691401"/>
                  <a:pt x="5747657" y="1747157"/>
                </a:cubicBezTo>
                <a:cubicBezTo>
                  <a:pt x="5762171" y="1759857"/>
                  <a:pt x="5777179" y="1772015"/>
                  <a:pt x="5791200" y="1785257"/>
                </a:cubicBezTo>
                <a:cubicBezTo>
                  <a:pt x="5806648" y="1799847"/>
                  <a:pt x="5852978" y="1850796"/>
                  <a:pt x="5878285" y="1866900"/>
                </a:cubicBezTo>
                <a:cubicBezTo>
                  <a:pt x="5886528" y="1872145"/>
                  <a:pt x="5896428" y="1874157"/>
                  <a:pt x="5905500" y="1877786"/>
                </a:cubicBezTo>
                <a:cubicBezTo>
                  <a:pt x="5910943" y="1885043"/>
                  <a:pt x="5912757" y="1899557"/>
                  <a:pt x="5921828" y="1899557"/>
                </a:cubicBezTo>
                <a:cubicBezTo>
                  <a:pt x="5941149" y="1899557"/>
                  <a:pt x="5962994" y="1853731"/>
                  <a:pt x="5970814" y="1845129"/>
                </a:cubicBezTo>
                <a:cubicBezTo>
                  <a:pt x="5980346" y="1834644"/>
                  <a:pt x="5993964" y="1828423"/>
                  <a:pt x="6003471" y="1817915"/>
                </a:cubicBezTo>
                <a:cubicBezTo>
                  <a:pt x="6028565" y="1790180"/>
                  <a:pt x="6047780" y="1757277"/>
                  <a:pt x="6074228" y="1730829"/>
                </a:cubicBezTo>
                <a:cubicBezTo>
                  <a:pt x="6088742" y="1716315"/>
                  <a:pt x="6103677" y="1702209"/>
                  <a:pt x="6117771" y="1687286"/>
                </a:cubicBezTo>
                <a:cubicBezTo>
                  <a:pt x="6134531" y="1669540"/>
                  <a:pt x="6149497" y="1650117"/>
                  <a:pt x="6166757" y="1632857"/>
                </a:cubicBezTo>
                <a:cubicBezTo>
                  <a:pt x="6180394" y="1619220"/>
                  <a:pt x="6196663" y="1608394"/>
                  <a:pt x="6210300" y="1594757"/>
                </a:cubicBezTo>
                <a:cubicBezTo>
                  <a:pt x="6218514" y="1586543"/>
                  <a:pt x="6223857" y="1575757"/>
                  <a:pt x="6232071" y="1567543"/>
                </a:cubicBezTo>
                <a:cubicBezTo>
                  <a:pt x="6247042" y="1552572"/>
                  <a:pt x="6274913" y="1535353"/>
                  <a:pt x="6291943" y="1524000"/>
                </a:cubicBezTo>
                <a:cubicBezTo>
                  <a:pt x="6295571" y="1518557"/>
                  <a:pt x="6299026" y="1512995"/>
                  <a:pt x="6302828" y="1507672"/>
                </a:cubicBezTo>
                <a:cubicBezTo>
                  <a:pt x="6308101" y="1500290"/>
                  <a:pt x="6315550" y="1494224"/>
                  <a:pt x="6319157" y="1485900"/>
                </a:cubicBezTo>
                <a:cubicBezTo>
                  <a:pt x="6339252" y="1439527"/>
                  <a:pt x="6354209" y="1391064"/>
                  <a:pt x="6373585" y="1344386"/>
                </a:cubicBezTo>
                <a:cubicBezTo>
                  <a:pt x="6477083" y="1095051"/>
                  <a:pt x="6402078" y="1281763"/>
                  <a:pt x="6471557" y="1132115"/>
                </a:cubicBezTo>
                <a:cubicBezTo>
                  <a:pt x="6506648" y="1056534"/>
                  <a:pt x="6506256" y="1042452"/>
                  <a:pt x="6547757" y="974272"/>
                </a:cubicBezTo>
                <a:cubicBezTo>
                  <a:pt x="6559272" y="955355"/>
                  <a:pt x="6574120" y="938623"/>
                  <a:pt x="6585857" y="919843"/>
                </a:cubicBezTo>
                <a:cubicBezTo>
                  <a:pt x="6592307" y="909522"/>
                  <a:pt x="6594713" y="896793"/>
                  <a:pt x="6602185" y="887186"/>
                </a:cubicBezTo>
                <a:cubicBezTo>
                  <a:pt x="6607754" y="880025"/>
                  <a:pt x="6617130" y="876831"/>
                  <a:pt x="6623957" y="870857"/>
                </a:cubicBezTo>
                <a:cubicBezTo>
                  <a:pt x="6631681" y="864099"/>
                  <a:pt x="6638004" y="855844"/>
                  <a:pt x="6645728" y="849086"/>
                </a:cubicBezTo>
                <a:cubicBezTo>
                  <a:pt x="6656532" y="839633"/>
                  <a:pt x="6671634" y="830001"/>
                  <a:pt x="6683828" y="821872"/>
                </a:cubicBezTo>
                <a:cubicBezTo>
                  <a:pt x="6703785" y="823686"/>
                  <a:pt x="6724921" y="820319"/>
                  <a:pt x="6743700" y="827315"/>
                </a:cubicBezTo>
                <a:cubicBezTo>
                  <a:pt x="6763407" y="834657"/>
                  <a:pt x="6950948" y="910746"/>
                  <a:pt x="7015843" y="957943"/>
                </a:cubicBezTo>
                <a:cubicBezTo>
                  <a:pt x="7125350" y="1037585"/>
                  <a:pt x="7040845" y="992217"/>
                  <a:pt x="7113814" y="1028700"/>
                </a:cubicBezTo>
                <a:cubicBezTo>
                  <a:pt x="7165559" y="1106318"/>
                  <a:pt x="7118208" y="1045839"/>
                  <a:pt x="7233557" y="854529"/>
                </a:cubicBezTo>
                <a:cubicBezTo>
                  <a:pt x="7270200" y="793755"/>
                  <a:pt x="7315117" y="737877"/>
                  <a:pt x="7347857" y="674915"/>
                </a:cubicBezTo>
                <a:cubicBezTo>
                  <a:pt x="7490041" y="401482"/>
                  <a:pt x="7362187" y="627352"/>
                  <a:pt x="7456714" y="489857"/>
                </a:cubicBezTo>
                <a:cubicBezTo>
                  <a:pt x="7524012" y="391969"/>
                  <a:pt x="7437767" y="502653"/>
                  <a:pt x="7500257" y="424543"/>
                </a:cubicBezTo>
                <a:cubicBezTo>
                  <a:pt x="7502071" y="419100"/>
                  <a:pt x="7501643" y="412272"/>
                  <a:pt x="7505700" y="408215"/>
                </a:cubicBezTo>
                <a:cubicBezTo>
                  <a:pt x="7509757" y="404158"/>
                  <a:pt x="7517471" y="406257"/>
                  <a:pt x="7522028" y="402772"/>
                </a:cubicBezTo>
                <a:cubicBezTo>
                  <a:pt x="7548602" y="382450"/>
                  <a:pt x="7574572" y="361112"/>
                  <a:pt x="7598228" y="337457"/>
                </a:cubicBezTo>
                <a:cubicBezTo>
                  <a:pt x="7616371" y="319314"/>
                  <a:pt x="7634985" y="301631"/>
                  <a:pt x="7652657" y="283029"/>
                </a:cubicBezTo>
                <a:cubicBezTo>
                  <a:pt x="7669469" y="265333"/>
                  <a:pt x="7683923" y="245387"/>
                  <a:pt x="7701643" y="228600"/>
                </a:cubicBezTo>
                <a:cubicBezTo>
                  <a:pt x="7718510" y="212621"/>
                  <a:pt x="7740118" y="201948"/>
                  <a:pt x="7756071" y="185057"/>
                </a:cubicBezTo>
                <a:cubicBezTo>
                  <a:pt x="7771277" y="168957"/>
                  <a:pt x="7780093" y="147724"/>
                  <a:pt x="7794171" y="130629"/>
                </a:cubicBezTo>
                <a:cubicBezTo>
                  <a:pt x="7827397" y="90284"/>
                  <a:pt x="7826712" y="99888"/>
                  <a:pt x="7859485" y="70757"/>
                </a:cubicBezTo>
                <a:cubicBezTo>
                  <a:pt x="7867156" y="63939"/>
                  <a:pt x="7874000" y="56243"/>
                  <a:pt x="7881257" y="48986"/>
                </a:cubicBezTo>
                <a:cubicBezTo>
                  <a:pt x="7889422" y="24492"/>
                  <a:pt x="7883071" y="29029"/>
                  <a:pt x="7919357" y="21772"/>
                </a:cubicBezTo>
                <a:cubicBezTo>
                  <a:pt x="8022423" y="1158"/>
                  <a:pt x="7973343" y="7748"/>
                  <a:pt x="8066314" y="0"/>
                </a:cubicBezTo>
                <a:lnTo>
                  <a:pt x="8311243" y="5443"/>
                </a:lnTo>
                <a:cubicBezTo>
                  <a:pt x="8319311" y="6301"/>
                  <a:pt x="8316799" y="21097"/>
                  <a:pt x="8322128" y="27215"/>
                </a:cubicBezTo>
                <a:cubicBezTo>
                  <a:pt x="8365975" y="77557"/>
                  <a:pt x="8422818" y="117560"/>
                  <a:pt x="8458200" y="174172"/>
                </a:cubicBezTo>
                <a:cubicBezTo>
                  <a:pt x="8507460" y="252988"/>
                  <a:pt x="8473756" y="201220"/>
                  <a:pt x="8556171" y="315686"/>
                </a:cubicBezTo>
                <a:cubicBezTo>
                  <a:pt x="8565290" y="328352"/>
                  <a:pt x="8576405" y="339827"/>
                  <a:pt x="8583385" y="353786"/>
                </a:cubicBezTo>
                <a:cubicBezTo>
                  <a:pt x="8588828" y="364672"/>
                  <a:pt x="8591572" y="377397"/>
                  <a:pt x="8599714" y="386443"/>
                </a:cubicBezTo>
                <a:cubicBezTo>
                  <a:pt x="8608466" y="396168"/>
                  <a:pt x="8621905" y="400365"/>
                  <a:pt x="8632371" y="408215"/>
                </a:cubicBezTo>
                <a:cubicBezTo>
                  <a:pt x="8643707" y="416717"/>
                  <a:pt x="8653843" y="426730"/>
                  <a:pt x="8665028" y="435429"/>
                </a:cubicBezTo>
                <a:cubicBezTo>
                  <a:pt x="8670192" y="439445"/>
                  <a:pt x="8676883" y="441543"/>
                  <a:pt x="8681357" y="446315"/>
                </a:cubicBezTo>
                <a:cubicBezTo>
                  <a:pt x="8704237" y="470721"/>
                  <a:pt x="8726350" y="495941"/>
                  <a:pt x="8746671" y="522515"/>
                </a:cubicBezTo>
                <a:cubicBezTo>
                  <a:pt x="8838977" y="643223"/>
                  <a:pt x="8803407" y="604374"/>
                  <a:pt x="8871857" y="718457"/>
                </a:cubicBezTo>
                <a:cubicBezTo>
                  <a:pt x="8892834" y="753418"/>
                  <a:pt x="8917046" y="786414"/>
                  <a:pt x="8937171" y="821872"/>
                </a:cubicBezTo>
                <a:cubicBezTo>
                  <a:pt x="8955193" y="853626"/>
                  <a:pt x="8966148" y="889302"/>
                  <a:pt x="8986157" y="919843"/>
                </a:cubicBezTo>
                <a:cubicBezTo>
                  <a:pt x="9035281" y="994821"/>
                  <a:pt x="9088004" y="1067562"/>
                  <a:pt x="9144000" y="1137557"/>
                </a:cubicBezTo>
                <a:cubicBezTo>
                  <a:pt x="9165771" y="1164771"/>
                  <a:pt x="9189435" y="1190574"/>
                  <a:pt x="9209314" y="1219200"/>
                </a:cubicBezTo>
                <a:cubicBezTo>
                  <a:pt x="9272593" y="1310322"/>
                  <a:pt x="9293220" y="1360153"/>
                  <a:pt x="9345385" y="1458686"/>
                </a:cubicBezTo>
                <a:cubicBezTo>
                  <a:pt x="9356022" y="1478777"/>
                  <a:pt x="9369088" y="1497662"/>
                  <a:pt x="9378043" y="1518557"/>
                </a:cubicBezTo>
                <a:cubicBezTo>
                  <a:pt x="9410610" y="1594550"/>
                  <a:pt x="9383823" y="1526460"/>
                  <a:pt x="9399814" y="1578429"/>
                </a:cubicBezTo>
                <a:cubicBezTo>
                  <a:pt x="9404876" y="1594880"/>
                  <a:pt x="9411614" y="1610810"/>
                  <a:pt x="9416143" y="1627415"/>
                </a:cubicBezTo>
                <a:cubicBezTo>
                  <a:pt x="9422512" y="1650768"/>
                  <a:pt x="9424817" y="1675209"/>
                  <a:pt x="9432471" y="1698172"/>
                </a:cubicBezTo>
                <a:cubicBezTo>
                  <a:pt x="9437603" y="1713567"/>
                  <a:pt x="9446986" y="1727201"/>
                  <a:pt x="9454243" y="1741715"/>
                </a:cubicBezTo>
                <a:cubicBezTo>
                  <a:pt x="9456057" y="1752601"/>
                  <a:pt x="9456195" y="1763903"/>
                  <a:pt x="9459685" y="1774372"/>
                </a:cubicBezTo>
                <a:cubicBezTo>
                  <a:pt x="9461754" y="1780578"/>
                  <a:pt x="9467104" y="1785153"/>
                  <a:pt x="9470571" y="1790700"/>
                </a:cubicBezTo>
                <a:cubicBezTo>
                  <a:pt x="9476178" y="1799671"/>
                  <a:pt x="9481457" y="1808843"/>
                  <a:pt x="9486900" y="1817915"/>
                </a:cubicBezTo>
                <a:cubicBezTo>
                  <a:pt x="9488714" y="1828801"/>
                  <a:pt x="9489949" y="1839799"/>
                  <a:pt x="9492343" y="1850572"/>
                </a:cubicBezTo>
                <a:cubicBezTo>
                  <a:pt x="9493587" y="1856172"/>
                  <a:pt x="9492048" y="1866900"/>
                  <a:pt x="9497785" y="1866900"/>
                </a:cubicBezTo>
                <a:cubicBezTo>
                  <a:pt x="9504326" y="1866900"/>
                  <a:pt x="9506273" y="1856658"/>
                  <a:pt x="9508671" y="1850572"/>
                </a:cubicBezTo>
                <a:cubicBezTo>
                  <a:pt x="9684196" y="1405014"/>
                  <a:pt x="9455300" y="1968328"/>
                  <a:pt x="9622971" y="1524000"/>
                </a:cubicBezTo>
                <a:cubicBezTo>
                  <a:pt x="9719170" y="1269074"/>
                  <a:pt x="9637685" y="1530432"/>
                  <a:pt x="9726385" y="1268186"/>
                </a:cubicBezTo>
                <a:cubicBezTo>
                  <a:pt x="9753226" y="1188830"/>
                  <a:pt x="9769007" y="1105448"/>
                  <a:pt x="9802585" y="1028700"/>
                </a:cubicBezTo>
                <a:cubicBezTo>
                  <a:pt x="9815285" y="999672"/>
                  <a:pt x="9829311" y="971188"/>
                  <a:pt x="9840685" y="941615"/>
                </a:cubicBezTo>
                <a:cubicBezTo>
                  <a:pt x="9847485" y="923936"/>
                  <a:pt x="9851024" y="905156"/>
                  <a:pt x="9857014" y="887186"/>
                </a:cubicBezTo>
                <a:cubicBezTo>
                  <a:pt x="9861916" y="872480"/>
                  <a:pt x="9867900" y="858157"/>
                  <a:pt x="9873343" y="843643"/>
                </a:cubicBezTo>
                <a:cubicBezTo>
                  <a:pt x="9884495" y="732108"/>
                  <a:pt x="9868490" y="807648"/>
                  <a:pt x="9971314" y="647700"/>
                </a:cubicBezTo>
                <a:cubicBezTo>
                  <a:pt x="9989825" y="618905"/>
                  <a:pt x="10000158" y="583357"/>
                  <a:pt x="10025743" y="560615"/>
                </a:cubicBezTo>
                <a:cubicBezTo>
                  <a:pt x="10058400" y="531586"/>
                  <a:pt x="10087359" y="497766"/>
                  <a:pt x="10123714" y="473529"/>
                </a:cubicBezTo>
                <a:cubicBezTo>
                  <a:pt x="10129157" y="469900"/>
                  <a:pt x="10135120" y="466951"/>
                  <a:pt x="10140043" y="462643"/>
                </a:cubicBezTo>
                <a:cubicBezTo>
                  <a:pt x="10149698" y="454195"/>
                  <a:pt x="10156994" y="443126"/>
                  <a:pt x="10167257" y="435429"/>
                </a:cubicBezTo>
                <a:cubicBezTo>
                  <a:pt x="10171847" y="431987"/>
                  <a:pt x="10177861" y="430368"/>
                  <a:pt x="10183585" y="429986"/>
                </a:cubicBezTo>
                <a:cubicBezTo>
                  <a:pt x="10205308" y="428538"/>
                  <a:pt x="10227128" y="429986"/>
                  <a:pt x="10248900" y="429986"/>
                </a:cubicBezTo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C4EC0D32-8311-BA7A-C210-D3821F7FD827}"/>
              </a:ext>
            </a:extLst>
          </p:cNvPr>
          <p:cNvSpPr/>
          <p:nvPr/>
        </p:nvSpPr>
        <p:spPr>
          <a:xfrm>
            <a:off x="963386" y="3009900"/>
            <a:ext cx="10276114" cy="2231571"/>
          </a:xfrm>
          <a:custGeom>
            <a:avLst/>
            <a:gdLst>
              <a:gd name="csX0" fmla="*/ 0 w 10276114"/>
              <a:gd name="csY0" fmla="*/ 1877786 h 2231571"/>
              <a:gd name="csX1" fmla="*/ 114300 w 10276114"/>
              <a:gd name="csY1" fmla="*/ 1894114 h 2231571"/>
              <a:gd name="csX2" fmla="*/ 174171 w 10276114"/>
              <a:gd name="csY2" fmla="*/ 1905000 h 2231571"/>
              <a:gd name="csX3" fmla="*/ 381000 w 10276114"/>
              <a:gd name="csY3" fmla="*/ 1899557 h 2231571"/>
              <a:gd name="csX4" fmla="*/ 402771 w 10276114"/>
              <a:gd name="csY4" fmla="*/ 1888671 h 2231571"/>
              <a:gd name="csX5" fmla="*/ 854528 w 10276114"/>
              <a:gd name="csY5" fmla="*/ 1861457 h 2231571"/>
              <a:gd name="csX6" fmla="*/ 898071 w 10276114"/>
              <a:gd name="csY6" fmla="*/ 1834243 h 2231571"/>
              <a:gd name="csX7" fmla="*/ 996043 w 10276114"/>
              <a:gd name="csY7" fmla="*/ 1747157 h 2231571"/>
              <a:gd name="csX8" fmla="*/ 1066800 w 10276114"/>
              <a:gd name="csY8" fmla="*/ 1660071 h 2231571"/>
              <a:gd name="csX9" fmla="*/ 1099457 w 10276114"/>
              <a:gd name="csY9" fmla="*/ 1611086 h 2231571"/>
              <a:gd name="csX10" fmla="*/ 1132114 w 10276114"/>
              <a:gd name="csY10" fmla="*/ 1567543 h 2231571"/>
              <a:gd name="csX11" fmla="*/ 1148443 w 10276114"/>
              <a:gd name="csY11" fmla="*/ 1540329 h 2231571"/>
              <a:gd name="csX12" fmla="*/ 1159328 w 10276114"/>
              <a:gd name="csY12" fmla="*/ 1513114 h 2231571"/>
              <a:gd name="csX13" fmla="*/ 1181100 w 10276114"/>
              <a:gd name="csY13" fmla="*/ 1507671 h 2231571"/>
              <a:gd name="csX14" fmla="*/ 1240971 w 10276114"/>
              <a:gd name="csY14" fmla="*/ 1458686 h 2231571"/>
              <a:gd name="csX15" fmla="*/ 1311728 w 10276114"/>
              <a:gd name="csY15" fmla="*/ 1382486 h 2231571"/>
              <a:gd name="csX16" fmla="*/ 1366157 w 10276114"/>
              <a:gd name="csY16" fmla="*/ 1333500 h 2231571"/>
              <a:gd name="csX17" fmla="*/ 1387928 w 10276114"/>
              <a:gd name="csY17" fmla="*/ 1306286 h 2231571"/>
              <a:gd name="csX18" fmla="*/ 1502228 w 10276114"/>
              <a:gd name="csY18" fmla="*/ 1191986 h 2231571"/>
              <a:gd name="csX19" fmla="*/ 1562100 w 10276114"/>
              <a:gd name="csY19" fmla="*/ 1143000 h 2231571"/>
              <a:gd name="csX20" fmla="*/ 1621971 w 10276114"/>
              <a:gd name="csY20" fmla="*/ 1088571 h 2231571"/>
              <a:gd name="csX21" fmla="*/ 1785257 w 10276114"/>
              <a:gd name="csY21" fmla="*/ 1328057 h 2231571"/>
              <a:gd name="csX22" fmla="*/ 1834243 w 10276114"/>
              <a:gd name="csY22" fmla="*/ 1387929 h 2231571"/>
              <a:gd name="csX23" fmla="*/ 1883228 w 10276114"/>
              <a:gd name="csY23" fmla="*/ 1453243 h 2231571"/>
              <a:gd name="csX24" fmla="*/ 1899557 w 10276114"/>
              <a:gd name="csY24" fmla="*/ 1480457 h 2231571"/>
              <a:gd name="csX25" fmla="*/ 1921328 w 10276114"/>
              <a:gd name="csY25" fmla="*/ 1507671 h 2231571"/>
              <a:gd name="csX26" fmla="*/ 1932214 w 10276114"/>
              <a:gd name="csY26" fmla="*/ 1524000 h 2231571"/>
              <a:gd name="csX27" fmla="*/ 1948543 w 10276114"/>
              <a:gd name="csY27" fmla="*/ 1529443 h 2231571"/>
              <a:gd name="csX28" fmla="*/ 2062843 w 10276114"/>
              <a:gd name="csY28" fmla="*/ 1774371 h 2231571"/>
              <a:gd name="csX29" fmla="*/ 2095500 w 10276114"/>
              <a:gd name="csY29" fmla="*/ 1845129 h 2231571"/>
              <a:gd name="csX30" fmla="*/ 2133600 w 10276114"/>
              <a:gd name="csY30" fmla="*/ 1921329 h 2231571"/>
              <a:gd name="csX31" fmla="*/ 2149928 w 10276114"/>
              <a:gd name="csY31" fmla="*/ 1970314 h 2231571"/>
              <a:gd name="csX32" fmla="*/ 2160814 w 10276114"/>
              <a:gd name="csY32" fmla="*/ 2008414 h 2231571"/>
              <a:gd name="csX33" fmla="*/ 2242457 w 10276114"/>
              <a:gd name="csY33" fmla="*/ 2100943 h 2231571"/>
              <a:gd name="csX34" fmla="*/ 2275114 w 10276114"/>
              <a:gd name="csY34" fmla="*/ 2128157 h 2231571"/>
              <a:gd name="csX35" fmla="*/ 2307771 w 10276114"/>
              <a:gd name="csY35" fmla="*/ 2139043 h 2231571"/>
              <a:gd name="csX36" fmla="*/ 2324100 w 10276114"/>
              <a:gd name="csY36" fmla="*/ 2155371 h 2231571"/>
              <a:gd name="csX37" fmla="*/ 2334985 w 10276114"/>
              <a:gd name="csY37" fmla="*/ 2171700 h 2231571"/>
              <a:gd name="csX38" fmla="*/ 2351314 w 10276114"/>
              <a:gd name="csY38" fmla="*/ 2177143 h 2231571"/>
              <a:gd name="csX39" fmla="*/ 2411185 w 10276114"/>
              <a:gd name="csY39" fmla="*/ 2231571 h 2231571"/>
              <a:gd name="csX40" fmla="*/ 2509157 w 10276114"/>
              <a:gd name="csY40" fmla="*/ 2139043 h 2231571"/>
              <a:gd name="csX41" fmla="*/ 2579914 w 10276114"/>
              <a:gd name="csY41" fmla="*/ 2062843 h 2231571"/>
              <a:gd name="csX42" fmla="*/ 2683328 w 10276114"/>
              <a:gd name="csY42" fmla="*/ 1992086 h 2231571"/>
              <a:gd name="csX43" fmla="*/ 2726871 w 10276114"/>
              <a:gd name="csY43" fmla="*/ 1953986 h 2231571"/>
              <a:gd name="csX44" fmla="*/ 2764971 w 10276114"/>
              <a:gd name="csY44" fmla="*/ 1915886 h 2231571"/>
              <a:gd name="csX45" fmla="*/ 2775857 w 10276114"/>
              <a:gd name="csY45" fmla="*/ 1899557 h 2231571"/>
              <a:gd name="csX46" fmla="*/ 2813957 w 10276114"/>
              <a:gd name="csY46" fmla="*/ 1877786 h 2231571"/>
              <a:gd name="csX47" fmla="*/ 2917371 w 10276114"/>
              <a:gd name="csY47" fmla="*/ 1845129 h 2231571"/>
              <a:gd name="csX48" fmla="*/ 3113314 w 10276114"/>
              <a:gd name="csY48" fmla="*/ 1861457 h 2231571"/>
              <a:gd name="csX49" fmla="*/ 3145971 w 10276114"/>
              <a:gd name="csY49" fmla="*/ 1866900 h 2231571"/>
              <a:gd name="csX50" fmla="*/ 3205843 w 10276114"/>
              <a:gd name="csY50" fmla="*/ 1872343 h 2231571"/>
              <a:gd name="csX51" fmla="*/ 3287485 w 10276114"/>
              <a:gd name="csY51" fmla="*/ 1758043 h 2231571"/>
              <a:gd name="csX52" fmla="*/ 3369128 w 10276114"/>
              <a:gd name="csY52" fmla="*/ 1616529 h 2231571"/>
              <a:gd name="csX53" fmla="*/ 3439885 w 10276114"/>
              <a:gd name="csY53" fmla="*/ 1534886 h 2231571"/>
              <a:gd name="csX54" fmla="*/ 3483428 w 10276114"/>
              <a:gd name="csY54" fmla="*/ 1496786 h 2231571"/>
              <a:gd name="csX55" fmla="*/ 3532414 w 10276114"/>
              <a:gd name="csY55" fmla="*/ 1453243 h 2231571"/>
              <a:gd name="csX56" fmla="*/ 3575957 w 10276114"/>
              <a:gd name="csY56" fmla="*/ 1317171 h 2231571"/>
              <a:gd name="csX57" fmla="*/ 3603171 w 10276114"/>
              <a:gd name="csY57" fmla="*/ 1230086 h 2231571"/>
              <a:gd name="csX58" fmla="*/ 3652157 w 10276114"/>
              <a:gd name="csY58" fmla="*/ 1050471 h 2231571"/>
              <a:gd name="csX59" fmla="*/ 3695700 w 10276114"/>
              <a:gd name="csY59" fmla="*/ 952500 h 2231571"/>
              <a:gd name="csX60" fmla="*/ 3717471 w 10276114"/>
              <a:gd name="csY60" fmla="*/ 876300 h 2231571"/>
              <a:gd name="csX61" fmla="*/ 3777343 w 10276114"/>
              <a:gd name="csY61" fmla="*/ 653143 h 2231571"/>
              <a:gd name="csX62" fmla="*/ 3799114 w 10276114"/>
              <a:gd name="csY62" fmla="*/ 598714 h 2231571"/>
              <a:gd name="csX63" fmla="*/ 3831771 w 10276114"/>
              <a:gd name="csY63" fmla="*/ 506186 h 2231571"/>
              <a:gd name="csX64" fmla="*/ 3858985 w 10276114"/>
              <a:gd name="csY64" fmla="*/ 440871 h 2231571"/>
              <a:gd name="csX65" fmla="*/ 3880757 w 10276114"/>
              <a:gd name="csY65" fmla="*/ 413657 h 2231571"/>
              <a:gd name="csX66" fmla="*/ 3897085 w 10276114"/>
              <a:gd name="csY66" fmla="*/ 381000 h 2231571"/>
              <a:gd name="csX67" fmla="*/ 3935185 w 10276114"/>
              <a:gd name="csY67" fmla="*/ 364671 h 2231571"/>
              <a:gd name="csX68" fmla="*/ 4044043 w 10276114"/>
              <a:gd name="csY68" fmla="*/ 370114 h 2231571"/>
              <a:gd name="csX69" fmla="*/ 4082143 w 10276114"/>
              <a:gd name="csY69" fmla="*/ 375557 h 2231571"/>
              <a:gd name="csX70" fmla="*/ 4359728 w 10276114"/>
              <a:gd name="csY70" fmla="*/ 386443 h 2231571"/>
              <a:gd name="csX71" fmla="*/ 4397828 w 10276114"/>
              <a:gd name="csY71" fmla="*/ 451757 h 2231571"/>
              <a:gd name="csX72" fmla="*/ 4435928 w 10276114"/>
              <a:gd name="csY72" fmla="*/ 484414 h 2231571"/>
              <a:gd name="csX73" fmla="*/ 4495800 w 10276114"/>
              <a:gd name="csY73" fmla="*/ 555171 h 2231571"/>
              <a:gd name="csX74" fmla="*/ 4523014 w 10276114"/>
              <a:gd name="csY74" fmla="*/ 587829 h 2231571"/>
              <a:gd name="csX75" fmla="*/ 4539343 w 10276114"/>
              <a:gd name="csY75" fmla="*/ 609600 h 2231571"/>
              <a:gd name="csX76" fmla="*/ 4550228 w 10276114"/>
              <a:gd name="csY76" fmla="*/ 631371 h 2231571"/>
              <a:gd name="csX77" fmla="*/ 4572000 w 10276114"/>
              <a:gd name="csY77" fmla="*/ 647700 h 2231571"/>
              <a:gd name="csX78" fmla="*/ 4593771 w 10276114"/>
              <a:gd name="csY78" fmla="*/ 669471 h 2231571"/>
              <a:gd name="csX79" fmla="*/ 4664528 w 10276114"/>
              <a:gd name="csY79" fmla="*/ 696686 h 2231571"/>
              <a:gd name="csX80" fmla="*/ 4686300 w 10276114"/>
              <a:gd name="csY80" fmla="*/ 718457 h 2231571"/>
              <a:gd name="csX81" fmla="*/ 4708071 w 10276114"/>
              <a:gd name="csY81" fmla="*/ 723900 h 2231571"/>
              <a:gd name="csX82" fmla="*/ 4740728 w 10276114"/>
              <a:gd name="csY82" fmla="*/ 762000 h 2231571"/>
              <a:gd name="csX83" fmla="*/ 4773385 w 10276114"/>
              <a:gd name="csY83" fmla="*/ 772886 h 2231571"/>
              <a:gd name="csX84" fmla="*/ 4795157 w 10276114"/>
              <a:gd name="csY84" fmla="*/ 783771 h 2231571"/>
              <a:gd name="csX85" fmla="*/ 4876800 w 10276114"/>
              <a:gd name="csY85" fmla="*/ 685800 h 2231571"/>
              <a:gd name="csX86" fmla="*/ 4904014 w 10276114"/>
              <a:gd name="csY86" fmla="*/ 647700 h 2231571"/>
              <a:gd name="csX87" fmla="*/ 4936671 w 10276114"/>
              <a:gd name="csY87" fmla="*/ 615043 h 2231571"/>
              <a:gd name="csX88" fmla="*/ 4969328 w 10276114"/>
              <a:gd name="csY88" fmla="*/ 566057 h 2231571"/>
              <a:gd name="csX89" fmla="*/ 5001985 w 10276114"/>
              <a:gd name="csY89" fmla="*/ 522514 h 2231571"/>
              <a:gd name="csX90" fmla="*/ 5061857 w 10276114"/>
              <a:gd name="csY90" fmla="*/ 424543 h 2231571"/>
              <a:gd name="csX91" fmla="*/ 5089071 w 10276114"/>
              <a:gd name="csY91" fmla="*/ 408214 h 2231571"/>
              <a:gd name="csX92" fmla="*/ 5127171 w 10276114"/>
              <a:gd name="csY92" fmla="*/ 386443 h 2231571"/>
              <a:gd name="csX93" fmla="*/ 5138057 w 10276114"/>
              <a:gd name="csY93" fmla="*/ 381000 h 2231571"/>
              <a:gd name="csX94" fmla="*/ 5214257 w 10276114"/>
              <a:gd name="csY94" fmla="*/ 647700 h 2231571"/>
              <a:gd name="csX95" fmla="*/ 5285014 w 10276114"/>
              <a:gd name="csY95" fmla="*/ 832757 h 2231571"/>
              <a:gd name="csX96" fmla="*/ 5361214 w 10276114"/>
              <a:gd name="csY96" fmla="*/ 1045029 h 2231571"/>
              <a:gd name="csX97" fmla="*/ 5399314 w 10276114"/>
              <a:gd name="csY97" fmla="*/ 1143000 h 2231571"/>
              <a:gd name="csX98" fmla="*/ 5410200 w 10276114"/>
              <a:gd name="csY98" fmla="*/ 1170214 h 2231571"/>
              <a:gd name="csX99" fmla="*/ 5437414 w 10276114"/>
              <a:gd name="csY99" fmla="*/ 1208314 h 2231571"/>
              <a:gd name="csX100" fmla="*/ 5464628 w 10276114"/>
              <a:gd name="csY100" fmla="*/ 1257300 h 2231571"/>
              <a:gd name="csX101" fmla="*/ 5502728 w 10276114"/>
              <a:gd name="csY101" fmla="*/ 1311729 h 2231571"/>
              <a:gd name="csX102" fmla="*/ 5535385 w 10276114"/>
              <a:gd name="csY102" fmla="*/ 1393371 h 2231571"/>
              <a:gd name="csX103" fmla="*/ 5562600 w 10276114"/>
              <a:gd name="csY103" fmla="*/ 1453243 h 2231571"/>
              <a:gd name="csX104" fmla="*/ 5568043 w 10276114"/>
              <a:gd name="csY104" fmla="*/ 1475014 h 2231571"/>
              <a:gd name="csX105" fmla="*/ 5959928 w 10276114"/>
              <a:gd name="csY105" fmla="*/ 1469571 h 2231571"/>
              <a:gd name="csX106" fmla="*/ 6308271 w 10276114"/>
              <a:gd name="csY106" fmla="*/ 1475014 h 2231571"/>
              <a:gd name="csX107" fmla="*/ 6357257 w 10276114"/>
              <a:gd name="csY107" fmla="*/ 1442357 h 2231571"/>
              <a:gd name="csX108" fmla="*/ 6471557 w 10276114"/>
              <a:gd name="csY108" fmla="*/ 1333500 h 2231571"/>
              <a:gd name="csX109" fmla="*/ 6525985 w 10276114"/>
              <a:gd name="csY109" fmla="*/ 1279071 h 2231571"/>
              <a:gd name="csX110" fmla="*/ 6574971 w 10276114"/>
              <a:gd name="csY110" fmla="*/ 1235529 h 2231571"/>
              <a:gd name="csX111" fmla="*/ 6623957 w 10276114"/>
              <a:gd name="csY111" fmla="*/ 1186543 h 2231571"/>
              <a:gd name="csX112" fmla="*/ 6640285 w 10276114"/>
              <a:gd name="csY112" fmla="*/ 1164771 h 2231571"/>
              <a:gd name="csX113" fmla="*/ 6711043 w 10276114"/>
              <a:gd name="csY113" fmla="*/ 1094014 h 2231571"/>
              <a:gd name="csX114" fmla="*/ 6798128 w 10276114"/>
              <a:gd name="csY114" fmla="*/ 1088571 h 2231571"/>
              <a:gd name="csX115" fmla="*/ 6841671 w 10276114"/>
              <a:gd name="csY115" fmla="*/ 1083129 h 2231571"/>
              <a:gd name="csX116" fmla="*/ 7004957 w 10276114"/>
              <a:gd name="csY116" fmla="*/ 1077686 h 2231571"/>
              <a:gd name="csX117" fmla="*/ 7021285 w 10276114"/>
              <a:gd name="csY117" fmla="*/ 1088571 h 2231571"/>
              <a:gd name="csX118" fmla="*/ 7086600 w 10276114"/>
              <a:gd name="csY118" fmla="*/ 1094014 h 2231571"/>
              <a:gd name="csX119" fmla="*/ 7184571 w 10276114"/>
              <a:gd name="csY119" fmla="*/ 974271 h 2231571"/>
              <a:gd name="csX120" fmla="*/ 7217228 w 10276114"/>
              <a:gd name="csY120" fmla="*/ 914400 h 2231571"/>
              <a:gd name="csX121" fmla="*/ 7293428 w 10276114"/>
              <a:gd name="csY121" fmla="*/ 762000 h 2231571"/>
              <a:gd name="csX122" fmla="*/ 7385957 w 10276114"/>
              <a:gd name="csY122" fmla="*/ 527957 h 2231571"/>
              <a:gd name="csX123" fmla="*/ 7434943 w 10276114"/>
              <a:gd name="csY123" fmla="*/ 462643 h 2231571"/>
              <a:gd name="csX124" fmla="*/ 7451271 w 10276114"/>
              <a:gd name="csY124" fmla="*/ 429986 h 2231571"/>
              <a:gd name="csX125" fmla="*/ 7483928 w 10276114"/>
              <a:gd name="csY125" fmla="*/ 402771 h 2231571"/>
              <a:gd name="csX126" fmla="*/ 7500257 w 10276114"/>
              <a:gd name="csY126" fmla="*/ 381000 h 2231571"/>
              <a:gd name="csX127" fmla="*/ 7516585 w 10276114"/>
              <a:gd name="csY127" fmla="*/ 375557 h 2231571"/>
              <a:gd name="csX128" fmla="*/ 7571014 w 10276114"/>
              <a:gd name="csY128" fmla="*/ 370114 h 2231571"/>
              <a:gd name="csX129" fmla="*/ 7766957 w 10276114"/>
              <a:gd name="csY129" fmla="*/ 375557 h 2231571"/>
              <a:gd name="csX130" fmla="*/ 7962900 w 10276114"/>
              <a:gd name="csY130" fmla="*/ 310243 h 2231571"/>
              <a:gd name="csX131" fmla="*/ 8039100 w 10276114"/>
              <a:gd name="csY131" fmla="*/ 234043 h 2231571"/>
              <a:gd name="csX132" fmla="*/ 8088085 w 10276114"/>
              <a:gd name="csY132" fmla="*/ 195943 h 2231571"/>
              <a:gd name="csX133" fmla="*/ 8131628 w 10276114"/>
              <a:gd name="csY133" fmla="*/ 146957 h 2231571"/>
              <a:gd name="csX134" fmla="*/ 8186057 w 10276114"/>
              <a:gd name="csY134" fmla="*/ 92529 h 2231571"/>
              <a:gd name="csX135" fmla="*/ 8224157 w 10276114"/>
              <a:gd name="csY135" fmla="*/ 59871 h 2231571"/>
              <a:gd name="csX136" fmla="*/ 8240485 w 10276114"/>
              <a:gd name="csY136" fmla="*/ 38100 h 2231571"/>
              <a:gd name="csX137" fmla="*/ 8284028 w 10276114"/>
              <a:gd name="csY137" fmla="*/ 0 h 2231571"/>
              <a:gd name="csX138" fmla="*/ 8338457 w 10276114"/>
              <a:gd name="csY138" fmla="*/ 119743 h 2231571"/>
              <a:gd name="csX139" fmla="*/ 8371114 w 10276114"/>
              <a:gd name="csY139" fmla="*/ 217714 h 2231571"/>
              <a:gd name="csX140" fmla="*/ 8550728 w 10276114"/>
              <a:gd name="csY140" fmla="*/ 647700 h 2231571"/>
              <a:gd name="csX141" fmla="*/ 8572500 w 10276114"/>
              <a:gd name="csY141" fmla="*/ 723900 h 2231571"/>
              <a:gd name="csX142" fmla="*/ 8626928 w 10276114"/>
              <a:gd name="csY142" fmla="*/ 887186 h 2231571"/>
              <a:gd name="csX143" fmla="*/ 8654143 w 10276114"/>
              <a:gd name="csY143" fmla="*/ 996043 h 2231571"/>
              <a:gd name="csX144" fmla="*/ 8665028 w 10276114"/>
              <a:gd name="csY144" fmla="*/ 1055914 h 2231571"/>
              <a:gd name="csX145" fmla="*/ 8675914 w 10276114"/>
              <a:gd name="csY145" fmla="*/ 1083129 h 2231571"/>
              <a:gd name="csX146" fmla="*/ 8681357 w 10276114"/>
              <a:gd name="csY146" fmla="*/ 1121229 h 2231571"/>
              <a:gd name="csX147" fmla="*/ 8686800 w 10276114"/>
              <a:gd name="csY147" fmla="*/ 1143000 h 2231571"/>
              <a:gd name="csX148" fmla="*/ 8811985 w 10276114"/>
              <a:gd name="csY148" fmla="*/ 903514 h 2231571"/>
              <a:gd name="csX149" fmla="*/ 8899071 w 10276114"/>
              <a:gd name="csY149" fmla="*/ 691243 h 2231571"/>
              <a:gd name="csX150" fmla="*/ 8964385 w 10276114"/>
              <a:gd name="csY150" fmla="*/ 500743 h 2231571"/>
              <a:gd name="csX151" fmla="*/ 8980714 w 10276114"/>
              <a:gd name="csY151" fmla="*/ 446314 h 2231571"/>
              <a:gd name="csX152" fmla="*/ 8991600 w 10276114"/>
              <a:gd name="csY152" fmla="*/ 413657 h 2231571"/>
              <a:gd name="csX153" fmla="*/ 9013371 w 10276114"/>
              <a:gd name="csY153" fmla="*/ 386443 h 2231571"/>
              <a:gd name="csX154" fmla="*/ 9024257 w 10276114"/>
              <a:gd name="csY154" fmla="*/ 364671 h 2231571"/>
              <a:gd name="csX155" fmla="*/ 9051471 w 10276114"/>
              <a:gd name="csY155" fmla="*/ 359229 h 2231571"/>
              <a:gd name="csX156" fmla="*/ 9263743 w 10276114"/>
              <a:gd name="csY156" fmla="*/ 370114 h 2231571"/>
              <a:gd name="csX157" fmla="*/ 9476014 w 10276114"/>
              <a:gd name="csY157" fmla="*/ 381000 h 2231571"/>
              <a:gd name="csX158" fmla="*/ 9568543 w 10276114"/>
              <a:gd name="csY158" fmla="*/ 288471 h 2231571"/>
              <a:gd name="csX159" fmla="*/ 9677400 w 10276114"/>
              <a:gd name="csY159" fmla="*/ 168729 h 2231571"/>
              <a:gd name="csX160" fmla="*/ 9726385 w 10276114"/>
              <a:gd name="csY160" fmla="*/ 130629 h 2231571"/>
              <a:gd name="csX161" fmla="*/ 9764485 w 10276114"/>
              <a:gd name="csY161" fmla="*/ 97971 h 2231571"/>
              <a:gd name="csX162" fmla="*/ 9786257 w 10276114"/>
              <a:gd name="csY162" fmla="*/ 76200 h 2231571"/>
              <a:gd name="csX163" fmla="*/ 9829800 w 10276114"/>
              <a:gd name="csY163" fmla="*/ 54429 h 2231571"/>
              <a:gd name="csX164" fmla="*/ 9857014 w 10276114"/>
              <a:gd name="csY164" fmla="*/ 27214 h 2231571"/>
              <a:gd name="csX165" fmla="*/ 9965871 w 10276114"/>
              <a:gd name="csY165" fmla="*/ 10886 h 2231571"/>
              <a:gd name="csX166" fmla="*/ 10276114 w 10276114"/>
              <a:gd name="csY166" fmla="*/ 16329 h 22315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</a:cxnLst>
            <a:rect l="l" t="t" r="r" b="b"/>
            <a:pathLst>
              <a:path w="10276114" h="2231571">
                <a:moveTo>
                  <a:pt x="0" y="1877786"/>
                </a:moveTo>
                <a:lnTo>
                  <a:pt x="114300" y="1894114"/>
                </a:lnTo>
                <a:cubicBezTo>
                  <a:pt x="166792" y="1901354"/>
                  <a:pt x="142689" y="1894505"/>
                  <a:pt x="174171" y="1905000"/>
                </a:cubicBezTo>
                <a:cubicBezTo>
                  <a:pt x="243114" y="1903186"/>
                  <a:pt x="312208" y="1904471"/>
                  <a:pt x="381000" y="1899557"/>
                </a:cubicBezTo>
                <a:cubicBezTo>
                  <a:pt x="389093" y="1898979"/>
                  <a:pt x="394683" y="1889322"/>
                  <a:pt x="402771" y="1888671"/>
                </a:cubicBezTo>
                <a:cubicBezTo>
                  <a:pt x="553144" y="1876572"/>
                  <a:pt x="703942" y="1870528"/>
                  <a:pt x="854528" y="1861457"/>
                </a:cubicBezTo>
                <a:cubicBezTo>
                  <a:pt x="869042" y="1852386"/>
                  <a:pt x="884756" y="1844998"/>
                  <a:pt x="898071" y="1834243"/>
                </a:cubicBezTo>
                <a:cubicBezTo>
                  <a:pt x="932062" y="1806789"/>
                  <a:pt x="967270" y="1780040"/>
                  <a:pt x="996043" y="1747157"/>
                </a:cubicBezTo>
                <a:cubicBezTo>
                  <a:pt x="1031783" y="1706311"/>
                  <a:pt x="1036031" y="1703661"/>
                  <a:pt x="1066800" y="1660071"/>
                </a:cubicBezTo>
                <a:cubicBezTo>
                  <a:pt x="1078117" y="1644039"/>
                  <a:pt x="1088140" y="1627118"/>
                  <a:pt x="1099457" y="1611086"/>
                </a:cubicBezTo>
                <a:cubicBezTo>
                  <a:pt x="1109920" y="1596264"/>
                  <a:pt x="1121787" y="1582460"/>
                  <a:pt x="1132114" y="1567543"/>
                </a:cubicBezTo>
                <a:cubicBezTo>
                  <a:pt x="1138136" y="1558845"/>
                  <a:pt x="1143712" y="1549791"/>
                  <a:pt x="1148443" y="1540329"/>
                </a:cubicBezTo>
                <a:cubicBezTo>
                  <a:pt x="1152812" y="1531590"/>
                  <a:pt x="1152419" y="1520023"/>
                  <a:pt x="1159328" y="1513114"/>
                </a:cubicBezTo>
                <a:cubicBezTo>
                  <a:pt x="1164618" y="1507824"/>
                  <a:pt x="1173843" y="1509485"/>
                  <a:pt x="1181100" y="1507671"/>
                </a:cubicBezTo>
                <a:cubicBezTo>
                  <a:pt x="1207311" y="1490197"/>
                  <a:pt x="1210679" y="1488978"/>
                  <a:pt x="1240971" y="1458686"/>
                </a:cubicBezTo>
                <a:cubicBezTo>
                  <a:pt x="1265481" y="1434176"/>
                  <a:pt x="1287218" y="1406996"/>
                  <a:pt x="1311728" y="1382486"/>
                </a:cubicBezTo>
                <a:cubicBezTo>
                  <a:pt x="1328988" y="1365226"/>
                  <a:pt x="1348897" y="1350760"/>
                  <a:pt x="1366157" y="1333500"/>
                </a:cubicBezTo>
                <a:cubicBezTo>
                  <a:pt x="1374371" y="1325286"/>
                  <a:pt x="1379876" y="1314660"/>
                  <a:pt x="1387928" y="1306286"/>
                </a:cubicBezTo>
                <a:cubicBezTo>
                  <a:pt x="1425274" y="1267446"/>
                  <a:pt x="1460526" y="1226106"/>
                  <a:pt x="1502228" y="1191986"/>
                </a:cubicBezTo>
                <a:cubicBezTo>
                  <a:pt x="1522185" y="1175657"/>
                  <a:pt x="1542827" y="1160131"/>
                  <a:pt x="1562100" y="1143000"/>
                </a:cubicBezTo>
                <a:cubicBezTo>
                  <a:pt x="1642236" y="1071768"/>
                  <a:pt x="1567840" y="1129171"/>
                  <a:pt x="1621971" y="1088571"/>
                </a:cubicBezTo>
                <a:cubicBezTo>
                  <a:pt x="1671861" y="1152067"/>
                  <a:pt x="1763857" y="1263858"/>
                  <a:pt x="1785257" y="1328057"/>
                </a:cubicBezTo>
                <a:cubicBezTo>
                  <a:pt x="1801079" y="1375520"/>
                  <a:pt x="1786806" y="1354044"/>
                  <a:pt x="1834243" y="1387929"/>
                </a:cubicBezTo>
                <a:cubicBezTo>
                  <a:pt x="1909857" y="1501352"/>
                  <a:pt x="1797834" y="1335828"/>
                  <a:pt x="1883228" y="1453243"/>
                </a:cubicBezTo>
                <a:cubicBezTo>
                  <a:pt x="1889450" y="1461799"/>
                  <a:pt x="1893490" y="1471790"/>
                  <a:pt x="1899557" y="1480457"/>
                </a:cubicBezTo>
                <a:cubicBezTo>
                  <a:pt x="1906219" y="1489974"/>
                  <a:pt x="1914358" y="1498377"/>
                  <a:pt x="1921328" y="1507671"/>
                </a:cubicBezTo>
                <a:cubicBezTo>
                  <a:pt x="1925253" y="1512904"/>
                  <a:pt x="1927106" y="1519913"/>
                  <a:pt x="1932214" y="1524000"/>
                </a:cubicBezTo>
                <a:cubicBezTo>
                  <a:pt x="1936694" y="1527584"/>
                  <a:pt x="1943100" y="1527629"/>
                  <a:pt x="1948543" y="1529443"/>
                </a:cubicBezTo>
                <a:cubicBezTo>
                  <a:pt x="2017128" y="1666612"/>
                  <a:pt x="1968683" y="1567218"/>
                  <a:pt x="2062843" y="1774371"/>
                </a:cubicBezTo>
                <a:cubicBezTo>
                  <a:pt x="2073592" y="1798019"/>
                  <a:pt x="2084231" y="1821724"/>
                  <a:pt x="2095500" y="1845129"/>
                </a:cubicBezTo>
                <a:cubicBezTo>
                  <a:pt x="2107819" y="1870716"/>
                  <a:pt x="2124620" y="1894388"/>
                  <a:pt x="2133600" y="1921329"/>
                </a:cubicBezTo>
                <a:cubicBezTo>
                  <a:pt x="2139043" y="1937657"/>
                  <a:pt x="2144794" y="1953886"/>
                  <a:pt x="2149928" y="1970314"/>
                </a:cubicBezTo>
                <a:cubicBezTo>
                  <a:pt x="2153868" y="1982921"/>
                  <a:pt x="2155279" y="1996421"/>
                  <a:pt x="2160814" y="2008414"/>
                </a:cubicBezTo>
                <a:cubicBezTo>
                  <a:pt x="2175523" y="2040283"/>
                  <a:pt x="2222344" y="2084182"/>
                  <a:pt x="2242457" y="2100943"/>
                </a:cubicBezTo>
                <a:cubicBezTo>
                  <a:pt x="2253343" y="2110014"/>
                  <a:pt x="2262874" y="2121017"/>
                  <a:pt x="2275114" y="2128157"/>
                </a:cubicBezTo>
                <a:cubicBezTo>
                  <a:pt x="2285025" y="2133939"/>
                  <a:pt x="2296885" y="2135414"/>
                  <a:pt x="2307771" y="2139043"/>
                </a:cubicBezTo>
                <a:cubicBezTo>
                  <a:pt x="2313214" y="2144486"/>
                  <a:pt x="2319172" y="2149458"/>
                  <a:pt x="2324100" y="2155371"/>
                </a:cubicBezTo>
                <a:cubicBezTo>
                  <a:pt x="2328288" y="2160396"/>
                  <a:pt x="2329877" y="2167613"/>
                  <a:pt x="2334985" y="2171700"/>
                </a:cubicBezTo>
                <a:cubicBezTo>
                  <a:pt x="2339465" y="2175284"/>
                  <a:pt x="2345871" y="2175329"/>
                  <a:pt x="2351314" y="2177143"/>
                </a:cubicBezTo>
                <a:cubicBezTo>
                  <a:pt x="2399482" y="2225311"/>
                  <a:pt x="2377778" y="2209300"/>
                  <a:pt x="2411185" y="2231571"/>
                </a:cubicBezTo>
                <a:cubicBezTo>
                  <a:pt x="2443842" y="2200728"/>
                  <a:pt x="2477394" y="2170806"/>
                  <a:pt x="2509157" y="2139043"/>
                </a:cubicBezTo>
                <a:cubicBezTo>
                  <a:pt x="2533667" y="2114533"/>
                  <a:pt x="2553422" y="2085195"/>
                  <a:pt x="2579914" y="2062843"/>
                </a:cubicBezTo>
                <a:cubicBezTo>
                  <a:pt x="2611837" y="2035908"/>
                  <a:pt x="2658267" y="2025500"/>
                  <a:pt x="2683328" y="1992086"/>
                </a:cubicBezTo>
                <a:cubicBezTo>
                  <a:pt x="2706004" y="1961851"/>
                  <a:pt x="2691878" y="1974981"/>
                  <a:pt x="2726871" y="1953986"/>
                </a:cubicBezTo>
                <a:cubicBezTo>
                  <a:pt x="2748385" y="1910957"/>
                  <a:pt x="2723110" y="1951766"/>
                  <a:pt x="2764971" y="1915886"/>
                </a:cubicBezTo>
                <a:cubicBezTo>
                  <a:pt x="2769938" y="1911629"/>
                  <a:pt x="2770693" y="1903573"/>
                  <a:pt x="2775857" y="1899557"/>
                </a:cubicBezTo>
                <a:cubicBezTo>
                  <a:pt x="2787403" y="1890577"/>
                  <a:pt x="2800702" y="1883972"/>
                  <a:pt x="2813957" y="1877786"/>
                </a:cubicBezTo>
                <a:cubicBezTo>
                  <a:pt x="2847137" y="1862302"/>
                  <a:pt x="2882220" y="1854715"/>
                  <a:pt x="2917371" y="1845129"/>
                </a:cubicBezTo>
                <a:lnTo>
                  <a:pt x="3113314" y="1861457"/>
                </a:lnTo>
                <a:cubicBezTo>
                  <a:pt x="3124300" y="1862503"/>
                  <a:pt x="3135011" y="1865611"/>
                  <a:pt x="3145971" y="1866900"/>
                </a:cubicBezTo>
                <a:cubicBezTo>
                  <a:pt x="3165873" y="1869242"/>
                  <a:pt x="3185886" y="1870529"/>
                  <a:pt x="3205843" y="1872343"/>
                </a:cubicBezTo>
                <a:cubicBezTo>
                  <a:pt x="3233057" y="1834243"/>
                  <a:pt x="3262294" y="1797510"/>
                  <a:pt x="3287485" y="1758043"/>
                </a:cubicBezTo>
                <a:cubicBezTo>
                  <a:pt x="3316786" y="1712138"/>
                  <a:pt x="3333461" y="1657683"/>
                  <a:pt x="3369128" y="1616529"/>
                </a:cubicBezTo>
                <a:cubicBezTo>
                  <a:pt x="3392714" y="1589315"/>
                  <a:pt x="3412783" y="1558600"/>
                  <a:pt x="3439885" y="1534886"/>
                </a:cubicBezTo>
                <a:cubicBezTo>
                  <a:pt x="3454399" y="1522186"/>
                  <a:pt x="3468263" y="1508701"/>
                  <a:pt x="3483428" y="1496786"/>
                </a:cubicBezTo>
                <a:cubicBezTo>
                  <a:pt x="3532373" y="1458329"/>
                  <a:pt x="3502175" y="1493560"/>
                  <a:pt x="3532414" y="1453243"/>
                </a:cubicBezTo>
                <a:cubicBezTo>
                  <a:pt x="3546928" y="1407886"/>
                  <a:pt x="3561563" y="1362567"/>
                  <a:pt x="3575957" y="1317171"/>
                </a:cubicBezTo>
                <a:cubicBezTo>
                  <a:pt x="3585149" y="1288181"/>
                  <a:pt x="3595795" y="1259591"/>
                  <a:pt x="3603171" y="1230086"/>
                </a:cubicBezTo>
                <a:cubicBezTo>
                  <a:pt x="3614778" y="1183658"/>
                  <a:pt x="3635799" y="1094511"/>
                  <a:pt x="3652157" y="1050471"/>
                </a:cubicBezTo>
                <a:cubicBezTo>
                  <a:pt x="3664600" y="1016970"/>
                  <a:pt x="3683152" y="985962"/>
                  <a:pt x="3695700" y="952500"/>
                </a:cubicBezTo>
                <a:cubicBezTo>
                  <a:pt x="3704975" y="927766"/>
                  <a:pt x="3710924" y="901892"/>
                  <a:pt x="3717471" y="876300"/>
                </a:cubicBezTo>
                <a:cubicBezTo>
                  <a:pt x="3749950" y="749337"/>
                  <a:pt x="3743121" y="747253"/>
                  <a:pt x="3777343" y="653143"/>
                </a:cubicBezTo>
                <a:cubicBezTo>
                  <a:pt x="3784021" y="634779"/>
                  <a:pt x="3792935" y="617252"/>
                  <a:pt x="3799114" y="598714"/>
                </a:cubicBezTo>
                <a:cubicBezTo>
                  <a:pt x="3840076" y="475826"/>
                  <a:pt x="3773179" y="642903"/>
                  <a:pt x="3831771" y="506186"/>
                </a:cubicBezTo>
                <a:cubicBezTo>
                  <a:pt x="3841062" y="484507"/>
                  <a:pt x="3844251" y="459288"/>
                  <a:pt x="3858985" y="440871"/>
                </a:cubicBezTo>
                <a:cubicBezTo>
                  <a:pt x="3866242" y="431800"/>
                  <a:pt x="3874520" y="423458"/>
                  <a:pt x="3880757" y="413657"/>
                </a:cubicBezTo>
                <a:cubicBezTo>
                  <a:pt x="3887291" y="403389"/>
                  <a:pt x="3889071" y="390159"/>
                  <a:pt x="3897085" y="381000"/>
                </a:cubicBezTo>
                <a:cubicBezTo>
                  <a:pt x="3902623" y="374670"/>
                  <a:pt x="3926266" y="367644"/>
                  <a:pt x="3935185" y="364671"/>
                </a:cubicBezTo>
                <a:cubicBezTo>
                  <a:pt x="3971471" y="366485"/>
                  <a:pt x="4007811" y="367430"/>
                  <a:pt x="4044043" y="370114"/>
                </a:cubicBezTo>
                <a:cubicBezTo>
                  <a:pt x="4056837" y="371062"/>
                  <a:pt x="4069342" y="374704"/>
                  <a:pt x="4082143" y="375557"/>
                </a:cubicBezTo>
                <a:cubicBezTo>
                  <a:pt x="4126283" y="378500"/>
                  <a:pt x="4326026" y="385239"/>
                  <a:pt x="4359728" y="386443"/>
                </a:cubicBezTo>
                <a:cubicBezTo>
                  <a:pt x="4369412" y="415494"/>
                  <a:pt x="4368709" y="418159"/>
                  <a:pt x="4397828" y="451757"/>
                </a:cubicBezTo>
                <a:cubicBezTo>
                  <a:pt x="4408783" y="464397"/>
                  <a:pt x="4424424" y="472271"/>
                  <a:pt x="4435928" y="484414"/>
                </a:cubicBezTo>
                <a:cubicBezTo>
                  <a:pt x="4457177" y="506843"/>
                  <a:pt x="4475899" y="531538"/>
                  <a:pt x="4495800" y="555171"/>
                </a:cubicBezTo>
                <a:cubicBezTo>
                  <a:pt x="4504928" y="566010"/>
                  <a:pt x="4514512" y="576493"/>
                  <a:pt x="4523014" y="587829"/>
                </a:cubicBezTo>
                <a:cubicBezTo>
                  <a:pt x="4528457" y="595086"/>
                  <a:pt x="4534535" y="601907"/>
                  <a:pt x="4539343" y="609600"/>
                </a:cubicBezTo>
                <a:cubicBezTo>
                  <a:pt x="4543643" y="616480"/>
                  <a:pt x="4544948" y="625211"/>
                  <a:pt x="4550228" y="631371"/>
                </a:cubicBezTo>
                <a:cubicBezTo>
                  <a:pt x="4556132" y="638259"/>
                  <a:pt x="4565173" y="641726"/>
                  <a:pt x="4572000" y="647700"/>
                </a:cubicBezTo>
                <a:cubicBezTo>
                  <a:pt x="4579724" y="654458"/>
                  <a:pt x="4585113" y="663961"/>
                  <a:pt x="4593771" y="669471"/>
                </a:cubicBezTo>
                <a:cubicBezTo>
                  <a:pt x="4609060" y="679201"/>
                  <a:pt x="4646464" y="690665"/>
                  <a:pt x="4664528" y="696686"/>
                </a:cubicBezTo>
                <a:cubicBezTo>
                  <a:pt x="4671785" y="703943"/>
                  <a:pt x="4677597" y="713018"/>
                  <a:pt x="4686300" y="718457"/>
                </a:cubicBezTo>
                <a:cubicBezTo>
                  <a:pt x="4692643" y="722422"/>
                  <a:pt x="4702230" y="719227"/>
                  <a:pt x="4708071" y="723900"/>
                </a:cubicBezTo>
                <a:cubicBezTo>
                  <a:pt x="4721132" y="734349"/>
                  <a:pt x="4727347" y="751964"/>
                  <a:pt x="4740728" y="762000"/>
                </a:cubicBezTo>
                <a:cubicBezTo>
                  <a:pt x="4749908" y="768885"/>
                  <a:pt x="4762731" y="768625"/>
                  <a:pt x="4773385" y="772886"/>
                </a:cubicBezTo>
                <a:cubicBezTo>
                  <a:pt x="4780918" y="775899"/>
                  <a:pt x="4787900" y="780143"/>
                  <a:pt x="4795157" y="783771"/>
                </a:cubicBezTo>
                <a:cubicBezTo>
                  <a:pt x="4822371" y="751114"/>
                  <a:pt x="4850244" y="718995"/>
                  <a:pt x="4876800" y="685800"/>
                </a:cubicBezTo>
                <a:cubicBezTo>
                  <a:pt x="4886550" y="673613"/>
                  <a:pt x="4893933" y="659614"/>
                  <a:pt x="4904014" y="647700"/>
                </a:cubicBezTo>
                <a:cubicBezTo>
                  <a:pt x="4913958" y="635948"/>
                  <a:pt x="4927054" y="627064"/>
                  <a:pt x="4936671" y="615043"/>
                </a:cubicBezTo>
                <a:cubicBezTo>
                  <a:pt x="4948930" y="599719"/>
                  <a:pt x="4958011" y="582090"/>
                  <a:pt x="4969328" y="566057"/>
                </a:cubicBezTo>
                <a:cubicBezTo>
                  <a:pt x="4979791" y="551235"/>
                  <a:pt x="4992129" y="537746"/>
                  <a:pt x="5001985" y="522514"/>
                </a:cubicBezTo>
                <a:cubicBezTo>
                  <a:pt x="5009644" y="510678"/>
                  <a:pt x="5049398" y="432019"/>
                  <a:pt x="5061857" y="424543"/>
                </a:cubicBezTo>
                <a:cubicBezTo>
                  <a:pt x="5070928" y="419100"/>
                  <a:pt x="5080608" y="414561"/>
                  <a:pt x="5089071" y="408214"/>
                </a:cubicBezTo>
                <a:cubicBezTo>
                  <a:pt x="5121497" y="383895"/>
                  <a:pt x="5087430" y="396379"/>
                  <a:pt x="5127171" y="386443"/>
                </a:cubicBezTo>
                <a:cubicBezTo>
                  <a:pt x="5133369" y="361650"/>
                  <a:pt x="5130736" y="355622"/>
                  <a:pt x="5138057" y="381000"/>
                </a:cubicBezTo>
                <a:cubicBezTo>
                  <a:pt x="5163683" y="469835"/>
                  <a:pt x="5189032" y="558750"/>
                  <a:pt x="5214257" y="647700"/>
                </a:cubicBezTo>
                <a:cubicBezTo>
                  <a:pt x="5282601" y="888702"/>
                  <a:pt x="5195247" y="608339"/>
                  <a:pt x="5285014" y="832757"/>
                </a:cubicBezTo>
                <a:cubicBezTo>
                  <a:pt x="5312934" y="902558"/>
                  <a:pt x="5339611" y="973022"/>
                  <a:pt x="5361214" y="1045029"/>
                </a:cubicBezTo>
                <a:cubicBezTo>
                  <a:pt x="5387248" y="1131807"/>
                  <a:pt x="5364753" y="1068117"/>
                  <a:pt x="5399314" y="1143000"/>
                </a:cubicBezTo>
                <a:cubicBezTo>
                  <a:pt x="5403408" y="1151871"/>
                  <a:pt x="5405277" y="1161775"/>
                  <a:pt x="5410200" y="1170214"/>
                </a:cubicBezTo>
                <a:cubicBezTo>
                  <a:pt x="5418064" y="1183695"/>
                  <a:pt x="5429142" y="1195079"/>
                  <a:pt x="5437414" y="1208314"/>
                </a:cubicBezTo>
                <a:cubicBezTo>
                  <a:pt x="5447314" y="1224154"/>
                  <a:pt x="5454527" y="1241587"/>
                  <a:pt x="5464628" y="1257300"/>
                </a:cubicBezTo>
                <a:cubicBezTo>
                  <a:pt x="5570988" y="1422747"/>
                  <a:pt x="5409412" y="1156193"/>
                  <a:pt x="5502728" y="1311729"/>
                </a:cubicBezTo>
                <a:cubicBezTo>
                  <a:pt x="5532093" y="1429184"/>
                  <a:pt x="5491593" y="1283891"/>
                  <a:pt x="5535385" y="1393371"/>
                </a:cubicBezTo>
                <a:cubicBezTo>
                  <a:pt x="5560890" y="1457134"/>
                  <a:pt x="5529131" y="1419774"/>
                  <a:pt x="5562600" y="1453243"/>
                </a:cubicBezTo>
                <a:cubicBezTo>
                  <a:pt x="5564414" y="1460500"/>
                  <a:pt x="5560569" y="1474707"/>
                  <a:pt x="5568043" y="1475014"/>
                </a:cubicBezTo>
                <a:cubicBezTo>
                  <a:pt x="5698574" y="1480378"/>
                  <a:pt x="5829287" y="1469571"/>
                  <a:pt x="5959928" y="1469571"/>
                </a:cubicBezTo>
                <a:cubicBezTo>
                  <a:pt x="6076057" y="1469571"/>
                  <a:pt x="6192157" y="1473200"/>
                  <a:pt x="6308271" y="1475014"/>
                </a:cubicBezTo>
                <a:cubicBezTo>
                  <a:pt x="6324600" y="1464128"/>
                  <a:pt x="6342427" y="1455210"/>
                  <a:pt x="6357257" y="1442357"/>
                </a:cubicBezTo>
                <a:cubicBezTo>
                  <a:pt x="6397017" y="1407898"/>
                  <a:pt x="6433748" y="1370089"/>
                  <a:pt x="6471557" y="1333500"/>
                </a:cubicBezTo>
                <a:cubicBezTo>
                  <a:pt x="6489995" y="1315657"/>
                  <a:pt x="6506808" y="1296117"/>
                  <a:pt x="6525985" y="1279071"/>
                </a:cubicBezTo>
                <a:cubicBezTo>
                  <a:pt x="6542314" y="1264557"/>
                  <a:pt x="6560105" y="1251538"/>
                  <a:pt x="6574971" y="1235529"/>
                </a:cubicBezTo>
                <a:cubicBezTo>
                  <a:pt x="6627131" y="1179357"/>
                  <a:pt x="6565698" y="1221498"/>
                  <a:pt x="6623957" y="1186543"/>
                </a:cubicBezTo>
                <a:cubicBezTo>
                  <a:pt x="6629400" y="1179286"/>
                  <a:pt x="6634618" y="1171855"/>
                  <a:pt x="6640285" y="1164771"/>
                </a:cubicBezTo>
                <a:cubicBezTo>
                  <a:pt x="6647706" y="1155495"/>
                  <a:pt x="6680904" y="1098535"/>
                  <a:pt x="6711043" y="1094014"/>
                </a:cubicBezTo>
                <a:cubicBezTo>
                  <a:pt x="6739806" y="1089699"/>
                  <a:pt x="6769143" y="1090986"/>
                  <a:pt x="6798128" y="1088571"/>
                </a:cubicBezTo>
                <a:cubicBezTo>
                  <a:pt x="6812705" y="1087356"/>
                  <a:pt x="6827157" y="1084943"/>
                  <a:pt x="6841671" y="1083129"/>
                </a:cubicBezTo>
                <a:cubicBezTo>
                  <a:pt x="6912088" y="1063009"/>
                  <a:pt x="6891382" y="1064582"/>
                  <a:pt x="7004957" y="1077686"/>
                </a:cubicBezTo>
                <a:cubicBezTo>
                  <a:pt x="7011455" y="1078436"/>
                  <a:pt x="7014871" y="1087288"/>
                  <a:pt x="7021285" y="1088571"/>
                </a:cubicBezTo>
                <a:cubicBezTo>
                  <a:pt x="7042708" y="1092855"/>
                  <a:pt x="7064828" y="1092200"/>
                  <a:pt x="7086600" y="1094014"/>
                </a:cubicBezTo>
                <a:cubicBezTo>
                  <a:pt x="7165846" y="1120430"/>
                  <a:pt x="7112407" y="1114590"/>
                  <a:pt x="7184571" y="974271"/>
                </a:cubicBezTo>
                <a:cubicBezTo>
                  <a:pt x="7194968" y="954055"/>
                  <a:pt x="7206855" y="934628"/>
                  <a:pt x="7217228" y="914400"/>
                </a:cubicBezTo>
                <a:cubicBezTo>
                  <a:pt x="7243145" y="863862"/>
                  <a:pt x="7274018" y="815377"/>
                  <a:pt x="7293428" y="762000"/>
                </a:cubicBezTo>
                <a:cubicBezTo>
                  <a:pt x="7302508" y="737030"/>
                  <a:pt x="7367702" y="550776"/>
                  <a:pt x="7385957" y="527957"/>
                </a:cubicBezTo>
                <a:cubicBezTo>
                  <a:pt x="7402305" y="507522"/>
                  <a:pt x="7421360" y="484716"/>
                  <a:pt x="7434943" y="462643"/>
                </a:cubicBezTo>
                <a:cubicBezTo>
                  <a:pt x="7441322" y="452278"/>
                  <a:pt x="7444520" y="440112"/>
                  <a:pt x="7451271" y="429986"/>
                </a:cubicBezTo>
                <a:cubicBezTo>
                  <a:pt x="7469102" y="403239"/>
                  <a:pt x="7463850" y="422849"/>
                  <a:pt x="7483928" y="402771"/>
                </a:cubicBezTo>
                <a:cubicBezTo>
                  <a:pt x="7490342" y="396357"/>
                  <a:pt x="7493288" y="386807"/>
                  <a:pt x="7500257" y="381000"/>
                </a:cubicBezTo>
                <a:cubicBezTo>
                  <a:pt x="7504664" y="377327"/>
                  <a:pt x="7510915" y="376429"/>
                  <a:pt x="7516585" y="375557"/>
                </a:cubicBezTo>
                <a:cubicBezTo>
                  <a:pt x="7534606" y="372784"/>
                  <a:pt x="7552871" y="371928"/>
                  <a:pt x="7571014" y="370114"/>
                </a:cubicBezTo>
                <a:cubicBezTo>
                  <a:pt x="7636328" y="371928"/>
                  <a:pt x="7702367" y="385425"/>
                  <a:pt x="7766957" y="375557"/>
                </a:cubicBezTo>
                <a:cubicBezTo>
                  <a:pt x="7835015" y="365159"/>
                  <a:pt x="7899694" y="337536"/>
                  <a:pt x="7962900" y="310243"/>
                </a:cubicBezTo>
                <a:cubicBezTo>
                  <a:pt x="7993681" y="296951"/>
                  <a:pt x="8015878" y="255717"/>
                  <a:pt x="8039100" y="234043"/>
                </a:cubicBezTo>
                <a:cubicBezTo>
                  <a:pt x="8054222" y="219929"/>
                  <a:pt x="8073022" y="210120"/>
                  <a:pt x="8088085" y="195943"/>
                </a:cubicBezTo>
                <a:cubicBezTo>
                  <a:pt x="8103994" y="180970"/>
                  <a:pt x="8116603" y="162817"/>
                  <a:pt x="8131628" y="146957"/>
                </a:cubicBezTo>
                <a:cubicBezTo>
                  <a:pt x="8149274" y="128331"/>
                  <a:pt x="8167373" y="110114"/>
                  <a:pt x="8186057" y="92529"/>
                </a:cubicBezTo>
                <a:cubicBezTo>
                  <a:pt x="8198238" y="81065"/>
                  <a:pt x="8212329" y="71699"/>
                  <a:pt x="8224157" y="59871"/>
                </a:cubicBezTo>
                <a:cubicBezTo>
                  <a:pt x="8230571" y="53457"/>
                  <a:pt x="8234512" y="44927"/>
                  <a:pt x="8240485" y="38100"/>
                </a:cubicBezTo>
                <a:cubicBezTo>
                  <a:pt x="8258419" y="17605"/>
                  <a:pt x="8263109" y="15690"/>
                  <a:pt x="8284028" y="0"/>
                </a:cubicBezTo>
                <a:cubicBezTo>
                  <a:pt x="8302171" y="39914"/>
                  <a:pt x="8322174" y="79035"/>
                  <a:pt x="8338457" y="119743"/>
                </a:cubicBezTo>
                <a:cubicBezTo>
                  <a:pt x="8351242" y="151704"/>
                  <a:pt x="8357635" y="186039"/>
                  <a:pt x="8371114" y="217714"/>
                </a:cubicBezTo>
                <a:cubicBezTo>
                  <a:pt x="8461735" y="430673"/>
                  <a:pt x="8472684" y="374554"/>
                  <a:pt x="8550728" y="647700"/>
                </a:cubicBezTo>
                <a:cubicBezTo>
                  <a:pt x="8557985" y="673100"/>
                  <a:pt x="8564146" y="698839"/>
                  <a:pt x="8572500" y="723900"/>
                </a:cubicBezTo>
                <a:cubicBezTo>
                  <a:pt x="8596766" y="796697"/>
                  <a:pt x="8611095" y="792194"/>
                  <a:pt x="8626928" y="887186"/>
                </a:cubicBezTo>
                <a:cubicBezTo>
                  <a:pt x="8640362" y="967790"/>
                  <a:pt x="8630064" y="931834"/>
                  <a:pt x="8654143" y="996043"/>
                </a:cubicBezTo>
                <a:cubicBezTo>
                  <a:pt x="8656976" y="1015880"/>
                  <a:pt x="8658611" y="1036664"/>
                  <a:pt x="8665028" y="1055914"/>
                </a:cubicBezTo>
                <a:cubicBezTo>
                  <a:pt x="8668118" y="1065183"/>
                  <a:pt x="8672285" y="1074057"/>
                  <a:pt x="8675914" y="1083129"/>
                </a:cubicBezTo>
                <a:cubicBezTo>
                  <a:pt x="8677728" y="1095829"/>
                  <a:pt x="8679062" y="1108607"/>
                  <a:pt x="8681357" y="1121229"/>
                </a:cubicBezTo>
                <a:cubicBezTo>
                  <a:pt x="8682695" y="1128589"/>
                  <a:pt x="8681768" y="1148535"/>
                  <a:pt x="8686800" y="1143000"/>
                </a:cubicBezTo>
                <a:cubicBezTo>
                  <a:pt x="8718725" y="1107881"/>
                  <a:pt x="8808728" y="912064"/>
                  <a:pt x="8811985" y="903514"/>
                </a:cubicBezTo>
                <a:cubicBezTo>
                  <a:pt x="8930592" y="592172"/>
                  <a:pt x="8784325" y="969912"/>
                  <a:pt x="8899071" y="691243"/>
                </a:cubicBezTo>
                <a:cubicBezTo>
                  <a:pt x="8925853" y="626202"/>
                  <a:pt x="8944043" y="568550"/>
                  <a:pt x="8964385" y="500743"/>
                </a:cubicBezTo>
                <a:cubicBezTo>
                  <a:pt x="8969828" y="482600"/>
                  <a:pt x="8975064" y="464394"/>
                  <a:pt x="8980714" y="446314"/>
                </a:cubicBezTo>
                <a:cubicBezTo>
                  <a:pt x="8984137" y="435362"/>
                  <a:pt x="8986105" y="423730"/>
                  <a:pt x="8991600" y="413657"/>
                </a:cubicBezTo>
                <a:cubicBezTo>
                  <a:pt x="8997163" y="403459"/>
                  <a:pt x="9006927" y="396109"/>
                  <a:pt x="9013371" y="386443"/>
                </a:cubicBezTo>
                <a:cubicBezTo>
                  <a:pt x="9017872" y="379692"/>
                  <a:pt x="9017654" y="369387"/>
                  <a:pt x="9024257" y="364671"/>
                </a:cubicBezTo>
                <a:cubicBezTo>
                  <a:pt x="9031785" y="359294"/>
                  <a:pt x="9042400" y="361043"/>
                  <a:pt x="9051471" y="359229"/>
                </a:cubicBezTo>
                <a:lnTo>
                  <a:pt x="9263743" y="370114"/>
                </a:lnTo>
                <a:lnTo>
                  <a:pt x="9476014" y="381000"/>
                </a:lnTo>
                <a:cubicBezTo>
                  <a:pt x="9506857" y="350157"/>
                  <a:pt x="9540368" y="321769"/>
                  <a:pt x="9568543" y="288471"/>
                </a:cubicBezTo>
                <a:cubicBezTo>
                  <a:pt x="9607389" y="242562"/>
                  <a:pt x="9633430" y="207814"/>
                  <a:pt x="9677400" y="168729"/>
                </a:cubicBezTo>
                <a:cubicBezTo>
                  <a:pt x="9692861" y="154986"/>
                  <a:pt x="9710331" y="143674"/>
                  <a:pt x="9726385" y="130629"/>
                </a:cubicBezTo>
                <a:cubicBezTo>
                  <a:pt x="9739367" y="120081"/>
                  <a:pt x="9752108" y="109223"/>
                  <a:pt x="9764485" y="97971"/>
                </a:cubicBezTo>
                <a:cubicBezTo>
                  <a:pt x="9772079" y="91067"/>
                  <a:pt x="9777717" y="81893"/>
                  <a:pt x="9786257" y="76200"/>
                </a:cubicBezTo>
                <a:cubicBezTo>
                  <a:pt x="9799759" y="67199"/>
                  <a:pt x="9815286" y="61686"/>
                  <a:pt x="9829800" y="54429"/>
                </a:cubicBezTo>
                <a:cubicBezTo>
                  <a:pt x="9838871" y="45357"/>
                  <a:pt x="9846887" y="35090"/>
                  <a:pt x="9857014" y="27214"/>
                </a:cubicBezTo>
                <a:cubicBezTo>
                  <a:pt x="9886240" y="4482"/>
                  <a:pt x="9937220" y="12677"/>
                  <a:pt x="9965871" y="10886"/>
                </a:cubicBezTo>
                <a:lnTo>
                  <a:pt x="10276114" y="16329"/>
                </a:lnTo>
              </a:path>
            </a:pathLst>
          </a:cu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51A8BE0-F74A-F44B-D4B7-79F6596A1A1A}"/>
              </a:ext>
            </a:extLst>
          </p:cNvPr>
          <p:cNvSpPr txBox="1"/>
          <p:nvPr/>
        </p:nvSpPr>
        <p:spPr>
          <a:xfrm>
            <a:off x="591459" y="13719"/>
            <a:ext cx="586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An dieser Stelle bitte nur die Kurve bis Woche 22 zeichnen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A1F7FDE-E3F2-EFE0-9281-DFF487540059}"/>
              </a:ext>
            </a:extLst>
          </p:cNvPr>
          <p:cNvSpPr txBox="1"/>
          <p:nvPr/>
        </p:nvSpPr>
        <p:spPr>
          <a:xfrm>
            <a:off x="8584153" y="-5019"/>
            <a:ext cx="36078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Dieses Arbeitsblatt 2-mal erstellen</a:t>
            </a:r>
          </a:p>
          <a:p>
            <a:pPr marL="342900" indent="-342900">
              <a:buAutoNum type="arabicParenR"/>
            </a:pPr>
            <a:r>
              <a:rPr lang="de-DE" i="1" dirty="0">
                <a:solidFill>
                  <a:srgbClr val="FF0000"/>
                </a:solidFill>
              </a:rPr>
              <a:t>0-26. Woche</a:t>
            </a:r>
          </a:p>
          <a:p>
            <a:pPr marL="342900" indent="-342900">
              <a:buAutoNum type="arabicParenR"/>
            </a:pPr>
            <a:r>
              <a:rPr lang="de-DE" i="1" dirty="0">
                <a:solidFill>
                  <a:srgbClr val="FF0000"/>
                </a:solidFill>
              </a:rPr>
              <a:t>27-52. Woche</a:t>
            </a:r>
          </a:p>
        </p:txBody>
      </p:sp>
    </p:spTree>
    <p:extLst>
      <p:ext uri="{BB962C8B-B14F-4D97-AF65-F5344CB8AC3E}">
        <p14:creationId xmlns:p14="http://schemas.microsoft.com/office/powerpoint/2010/main" val="6006888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4810242-01BA-1CD3-A774-BA3E709E18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flipH="1">
            <a:off x="0" y="-365126"/>
            <a:ext cx="12192000" cy="810211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6A60023-55CF-6695-29AB-19303DF81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Bis zur </a:t>
            </a:r>
            <a:r>
              <a:rPr lang="de-DE"/>
              <a:t>nächsten Kurseinheit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E0C43A-8AFB-F874-B18A-693EFD7F0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376D67B-D7E5-E716-C013-253D942A798D}"/>
              </a:ext>
            </a:extLst>
          </p:cNvPr>
          <p:cNvSpPr txBox="1"/>
          <p:nvPr/>
        </p:nvSpPr>
        <p:spPr>
          <a:xfrm>
            <a:off x="6905531" y="6945838"/>
            <a:ext cx="60975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VSB_2025-09-23_1174.jpg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2087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3403</Words>
  <Application>Microsoft Office PowerPoint</Application>
  <PresentationFormat>Breitbild</PresentationFormat>
  <Paragraphs>520</Paragraphs>
  <Slides>41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41</vt:i4>
      </vt:variant>
    </vt:vector>
  </HeadingPairs>
  <TitlesOfParts>
    <vt:vector size="48" baseType="lpstr">
      <vt:lpstr>Aptos</vt:lpstr>
      <vt:lpstr>Aptos Display</vt:lpstr>
      <vt:lpstr>Arial</vt:lpstr>
      <vt:lpstr>Segment</vt:lpstr>
      <vt:lpstr>Wingdings</vt:lpstr>
      <vt:lpstr>Office</vt:lpstr>
      <vt:lpstr>2_Office</vt:lpstr>
      <vt:lpstr>Kursstunde 10</vt:lpstr>
      <vt:lpstr>Die Themen heute</vt:lpstr>
      <vt:lpstr>Herzlich Willkommen zu MOVE: Schulungsprogramm für ein gesünderes Leben mit weniger Gewicht</vt:lpstr>
      <vt:lpstr>Grundlage bei der Behandlung von Übergewicht: Lebensstiländerung</vt:lpstr>
      <vt:lpstr>MOVE: Unser Ansatz</vt:lpstr>
      <vt:lpstr>MOVE: Bausteine</vt:lpstr>
      <vt:lpstr>Erfolgsfaktoren für eine langfristige Gewichtsabnahme</vt:lpstr>
      <vt:lpstr>Abnehmen: Gemeinsam geht’s besser</vt:lpstr>
      <vt:lpstr>Ernährung: Gemeinsam genießen</vt:lpstr>
      <vt:lpstr>Bewegung: Gemeinsam aktiv sein</vt:lpstr>
      <vt:lpstr>Unterstützung: ganz praktisch</vt:lpstr>
      <vt:lpstr>Unterstützung: emotional</vt:lpstr>
      <vt:lpstr>Was meinen Sie dazu? Hilfreich oder nicht?</vt:lpstr>
      <vt:lpstr>Was dieser Satz alles auslösen kann</vt:lpstr>
      <vt:lpstr>Gut gemeint, aber nicht immer hilfreich</vt:lpstr>
      <vt:lpstr>Hilfreiche Unterstützung</vt:lpstr>
      <vt:lpstr>Das richtige Maß an Unterstützung finden</vt:lpstr>
      <vt:lpstr>Praktische Übungen: Kurze Bewegungssnacks für 30 – 60 Sekunden</vt:lpstr>
      <vt:lpstr>Bisher bei MOVE</vt:lpstr>
      <vt:lpstr>Wie entsteht Übergewicht?</vt:lpstr>
      <vt:lpstr>Übergewicht: Viele Ursachen</vt:lpstr>
      <vt:lpstr>Wie? Viele Wege führen nach Rom</vt:lpstr>
      <vt:lpstr>Wie? Viele Wege Gewicht abzunehmen</vt:lpstr>
      <vt:lpstr>Wohin? Empfehlungen für Gewichtsziele</vt:lpstr>
      <vt:lpstr>Grundbausteine der Nahrung </vt:lpstr>
      <vt:lpstr>Kohlenhydrate: Die richtige Wahl treffen</vt:lpstr>
      <vt:lpstr>Eiweiß: Sättigung und Muskelerhalt</vt:lpstr>
      <vt:lpstr>Fette: Qualität statt Quantität</vt:lpstr>
      <vt:lpstr>Typische „Kalorienfallen“: Getränke</vt:lpstr>
      <vt:lpstr>Typische „Kalorienfallen“: Hauptspeise</vt:lpstr>
      <vt:lpstr>Typische „Kalorienfallen“: Snacks</vt:lpstr>
      <vt:lpstr>Typische „Kalorienfallen“: Fast Food</vt:lpstr>
      <vt:lpstr>Nutri-Score: Eine Entscheidungshilfe </vt:lpstr>
      <vt:lpstr>Essgewohnheiten verändern:  Gezielter einkaufen</vt:lpstr>
      <vt:lpstr>Essgewohnheiten verändern:  Verführungssituationen vermeiden</vt:lpstr>
      <vt:lpstr>Erfolgreich abnehmen – Kombination aus Ernährung und Bewegung</vt:lpstr>
      <vt:lpstr>Wie viel Bewegung steckt in Lebensmitteln</vt:lpstr>
      <vt:lpstr>Bewegung geschickt in den Alltag einbauen</vt:lpstr>
      <vt:lpstr>MOVE-Challenge: Meine Gewichtskurve</vt:lpstr>
      <vt:lpstr>MOVE-Challenge: Meine Zufriedenheit</vt:lpstr>
      <vt:lpstr>Bis zur nächsten Kurseinheit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Dominic Ehrmann</dc:creator>
  <cp:lastModifiedBy>Dominic Ehrmann</cp:lastModifiedBy>
  <cp:revision>42</cp:revision>
  <dcterms:created xsi:type="dcterms:W3CDTF">2026-06-08T11:41:55Z</dcterms:created>
  <dcterms:modified xsi:type="dcterms:W3CDTF">2026-09-10T22:43:58Z</dcterms:modified>
</cp:coreProperties>
</file>